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40" d="100"/>
          <a:sy n="140" d="100"/>
        </p:scale>
        <p:origin x="16" y="360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0E42347-4E20-4519-9504-7DA431A6BCAB}" type="datetimeFigureOut">
              <a:rPr kumimoji="1" lang="ja-JP" altLang="en-US" smtClean="0"/>
              <a:t>2017/8/22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846827C-22AB-4D08-8878-3AF381682F9E}" type="slidenum">
              <a:rPr kumimoji="1" lang="ja-JP" altLang="en-US" smtClean="0"/>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0E42347-4E20-4519-9504-7DA431A6BCAB}" type="datetimeFigureOut">
              <a:rPr kumimoji="1" lang="ja-JP" altLang="en-US" smtClean="0"/>
              <a:t>2017/8/22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846827C-22AB-4D08-8878-3AF381682F9E}" type="slidenum">
              <a:rPr kumimoji="1" lang="ja-JP" altLang="en-US" smtClean="0"/>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0E42347-4E20-4519-9504-7DA431A6BCAB}" type="datetimeFigureOut">
              <a:rPr kumimoji="1" lang="ja-JP" altLang="en-US" smtClean="0"/>
              <a:t>2017/8/22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846827C-22AB-4D08-8878-3AF381682F9E}" type="slidenum">
              <a:rPr kumimoji="1" lang="ja-JP" altLang="en-US" smtClean="0"/>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0E42347-4E20-4519-9504-7DA431A6BCAB}" type="datetimeFigureOut">
              <a:rPr kumimoji="1" lang="ja-JP" altLang="en-US" smtClean="0"/>
              <a:t>2017/8/22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846827C-22AB-4D08-8878-3AF381682F9E}" type="slidenum">
              <a:rPr kumimoji="1" lang="ja-JP" altLang="en-US" smtClean="0"/>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0E42347-4E20-4519-9504-7DA431A6BCAB}" type="datetimeFigureOut">
              <a:rPr kumimoji="1" lang="ja-JP" altLang="en-US" smtClean="0"/>
              <a:t>2017/8/22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846827C-22AB-4D08-8878-3AF381682F9E}" type="slidenum">
              <a:rPr kumimoji="1" lang="ja-JP" altLang="en-US" smtClean="0"/>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A0E42347-4E20-4519-9504-7DA431A6BCAB}" type="datetimeFigureOut">
              <a:rPr kumimoji="1" lang="ja-JP" altLang="en-US" smtClean="0"/>
              <a:t>2017/8/22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846827C-22AB-4D08-8878-3AF381682F9E}" type="slidenum">
              <a:rPr kumimoji="1" lang="ja-JP" altLang="en-US" smtClean="0"/>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0E42347-4E20-4519-9504-7DA431A6BCAB}" type="datetimeFigureOut">
              <a:rPr kumimoji="1" lang="ja-JP" altLang="en-US" smtClean="0"/>
              <a:t>2017/8/22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C846827C-22AB-4D08-8878-3AF381682F9E}" type="slidenum">
              <a:rPr kumimoji="1" lang="ja-JP" altLang="en-US" smtClean="0"/>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0E42347-4E20-4519-9504-7DA431A6BCAB}" type="datetimeFigureOut">
              <a:rPr kumimoji="1" lang="ja-JP" altLang="en-US" smtClean="0"/>
              <a:t>2017/8/22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C846827C-22AB-4D08-8878-3AF381682F9E}" type="slidenum">
              <a:rPr kumimoji="1" lang="ja-JP" altLang="en-US" smtClean="0"/>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0E42347-4E20-4519-9504-7DA431A6BCAB}" type="datetimeFigureOut">
              <a:rPr kumimoji="1" lang="ja-JP" altLang="en-US" smtClean="0"/>
              <a:t>2017/8/22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C846827C-22AB-4D08-8878-3AF381682F9E}" type="slidenum">
              <a:rPr kumimoji="1" lang="ja-JP" altLang="en-US" smtClean="0"/>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0E42347-4E20-4519-9504-7DA431A6BCAB}" type="datetimeFigureOut">
              <a:rPr kumimoji="1" lang="ja-JP" altLang="en-US" smtClean="0"/>
              <a:t>2017/8/22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846827C-22AB-4D08-8878-3AF381682F9E}" type="slidenum">
              <a:rPr kumimoji="1" lang="ja-JP" altLang="en-US" smtClean="0"/>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0E42347-4E20-4519-9504-7DA431A6BCAB}" type="datetimeFigureOut">
              <a:rPr kumimoji="1" lang="ja-JP" altLang="en-US" smtClean="0"/>
              <a:t>2017/8/22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846827C-22AB-4D08-8878-3AF381682F9E}" type="slidenum">
              <a:rPr kumimoji="1" lang="ja-JP" altLang="en-US" smtClean="0"/>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E42347-4E20-4519-9504-7DA431A6BCAB}" type="datetimeFigureOut">
              <a:rPr kumimoji="1" lang="ja-JP" altLang="en-US" smtClean="0"/>
              <a:t>2017/8/22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46827C-22AB-4D08-8878-3AF381682F9E}"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934933" y="93424"/>
            <a:ext cx="8112475" cy="70866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2800" dirty="0">
                <a:latin typeface="+mj-lt"/>
                <a:ea typeface="+mj-ea"/>
                <a:cs typeface="+mj-cs"/>
              </a:rPr>
              <a:t>「</a:t>
            </a:r>
            <a:r>
              <a:rPr kumimoji="1" lang="ja-JP" altLang="en-US" sz="2800" b="0" i="0" u="none" strike="noStrike" kern="1200" cap="none" spc="0" normalizeH="0" baseline="0" noProof="0" dirty="0" smtClean="0">
                <a:ln>
                  <a:noFill/>
                </a:ln>
                <a:solidFill>
                  <a:schemeClr val="tx1"/>
                </a:solidFill>
                <a:effectLst/>
                <a:uLnTx/>
                <a:uFillTx/>
                <a:latin typeface="+mj-lt"/>
                <a:ea typeface="+mj-ea"/>
                <a:cs typeface="+mj-cs"/>
              </a:rPr>
              <a:t>緑の都市づくり計画とデザイン」ルーブリック</a:t>
            </a:r>
            <a:endParaRPr kumimoji="1" lang="ja-JP" altLang="en-US" sz="28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5" name="コンテンツ プレースホルダー 3"/>
          <p:cNvGraphicFramePr>
            <a:graphicFrameLocks/>
          </p:cNvGraphicFramePr>
          <p:nvPr>
            <p:extLst>
              <p:ext uri="{D42A27DB-BD31-4B8C-83A1-F6EECF244321}">
                <p14:modId xmlns:p14="http://schemas.microsoft.com/office/powerpoint/2010/main" xmlns="" val="659592307"/>
              </p:ext>
            </p:extLst>
          </p:nvPr>
        </p:nvGraphicFramePr>
        <p:xfrm>
          <a:off x="97717" y="896166"/>
          <a:ext cx="8961615" cy="6444292"/>
        </p:xfrm>
        <a:graphic>
          <a:graphicData uri="http://schemas.openxmlformats.org/drawingml/2006/table">
            <a:tbl>
              <a:tblPr firstRow="1" bandRow="1">
                <a:tableStyleId>{5940675A-B579-460E-94D1-54222C63F5DA}</a:tableStyleId>
              </a:tblPr>
              <a:tblGrid>
                <a:gridCol w="925787">
                  <a:extLst>
                    <a:ext uri="{9D8B030D-6E8A-4147-A177-3AD203B41FA5}">
                      <a16:colId xmlns="" xmlns:a16="http://schemas.microsoft.com/office/drawing/2014/main" val="445485016"/>
                    </a:ext>
                  </a:extLst>
                </a:gridCol>
                <a:gridCol w="2008957">
                  <a:extLst>
                    <a:ext uri="{9D8B030D-6E8A-4147-A177-3AD203B41FA5}">
                      <a16:colId xmlns="" xmlns:a16="http://schemas.microsoft.com/office/drawing/2014/main" val="3272030442"/>
                    </a:ext>
                  </a:extLst>
                </a:gridCol>
                <a:gridCol w="2008957">
                  <a:extLst>
                    <a:ext uri="{9D8B030D-6E8A-4147-A177-3AD203B41FA5}">
                      <a16:colId xmlns="" xmlns:a16="http://schemas.microsoft.com/office/drawing/2014/main" val="542701219"/>
                    </a:ext>
                  </a:extLst>
                </a:gridCol>
                <a:gridCol w="2008957">
                  <a:extLst>
                    <a:ext uri="{9D8B030D-6E8A-4147-A177-3AD203B41FA5}">
                      <a16:colId xmlns="" xmlns:a16="http://schemas.microsoft.com/office/drawing/2014/main" val="2734026419"/>
                    </a:ext>
                  </a:extLst>
                </a:gridCol>
                <a:gridCol w="2008957">
                  <a:extLst>
                    <a:ext uri="{9D8B030D-6E8A-4147-A177-3AD203B41FA5}">
                      <a16:colId xmlns="" xmlns:a16="http://schemas.microsoft.com/office/drawing/2014/main" val="3321646683"/>
                    </a:ext>
                  </a:extLst>
                </a:gridCol>
              </a:tblGrid>
              <a:tr h="254416">
                <a:tc>
                  <a:txBody>
                    <a:bodyPr/>
                    <a:lstStyle/>
                    <a:p>
                      <a:pPr>
                        <a:lnSpc>
                          <a:spcPts val="1000"/>
                        </a:lnSpc>
                      </a:pPr>
                      <a:endParaRPr kumimoji="1" lang="ja-JP" altLang="en-US" sz="1050" spc="-60" baseline="0" dirty="0">
                        <a:solidFill>
                          <a:schemeClr val="tx1"/>
                        </a:solidFill>
                      </a:endParaRPr>
                    </a:p>
                  </a:txBody>
                  <a:tcPr>
                    <a:solidFill>
                      <a:schemeClr val="bg1"/>
                    </a:solidFill>
                  </a:tcPr>
                </a:tc>
                <a:tc>
                  <a:txBody>
                    <a:bodyPr/>
                    <a:lstStyle/>
                    <a:p>
                      <a:pPr algn="ctr">
                        <a:lnSpc>
                          <a:spcPts val="1000"/>
                        </a:lnSpc>
                      </a:pPr>
                      <a:r>
                        <a:rPr kumimoji="1" lang="ja-JP" altLang="en-US" sz="1050" spc="-60" baseline="0" dirty="0">
                          <a:solidFill>
                            <a:schemeClr val="tx1"/>
                          </a:solidFill>
                        </a:rPr>
                        <a:t>１</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000"/>
                        </a:lnSpc>
                      </a:pPr>
                      <a:r>
                        <a:rPr kumimoji="1" lang="ja-JP" altLang="en-US" sz="1050" spc="-60" baseline="0" dirty="0">
                          <a:solidFill>
                            <a:schemeClr val="tx1"/>
                          </a:solidFill>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000"/>
                        </a:lnSpc>
                      </a:pPr>
                      <a:r>
                        <a:rPr kumimoji="1" lang="ja-JP" altLang="en-US" sz="1050" spc="-60" baseline="0" dirty="0">
                          <a:solidFill>
                            <a:schemeClr val="tx1"/>
                          </a:solidFill>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000"/>
                        </a:lnSpc>
                      </a:pPr>
                      <a:r>
                        <a:rPr kumimoji="1" lang="ja-JP" altLang="en-US" sz="1050" spc="-60" baseline="0" dirty="0">
                          <a:solidFill>
                            <a:schemeClr val="tx1"/>
                          </a:solidFill>
                        </a:rPr>
                        <a:t>４</a:t>
                      </a:r>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 xmlns:a16="http://schemas.microsoft.com/office/drawing/2014/main" val="3495109707"/>
                  </a:ext>
                </a:extLst>
              </a:tr>
              <a:tr h="906676">
                <a:tc>
                  <a:txBody>
                    <a:bodyPr/>
                    <a:lstStyle/>
                    <a:p>
                      <a:pPr>
                        <a:lnSpc>
                          <a:spcPts val="1000"/>
                        </a:lnSpc>
                      </a:pPr>
                      <a:r>
                        <a:rPr kumimoji="1" lang="ja-JP" altLang="en-US" sz="1050" b="1" spc="-60" baseline="0" dirty="0" smtClean="0">
                          <a:solidFill>
                            <a:schemeClr val="tx1"/>
                          </a:solidFill>
                        </a:rPr>
                        <a:t>調査診断力</a:t>
                      </a:r>
                      <a:endParaRPr kumimoji="1" lang="en-US" altLang="ja-JP" sz="1050" b="1" spc="-60" baseline="0" dirty="0">
                        <a:solidFill>
                          <a:schemeClr val="tx1"/>
                        </a:solidFill>
                      </a:endParaRPr>
                    </a:p>
                    <a:p>
                      <a:pPr>
                        <a:lnSpc>
                          <a:spcPts val="1000"/>
                        </a:lnSpc>
                      </a:pPr>
                      <a:endParaRPr kumimoji="1" lang="en-US" altLang="ja-JP" sz="1050" spc="-60" baseline="0" dirty="0">
                        <a:solidFill>
                          <a:schemeClr val="tx1"/>
                        </a:solidFill>
                      </a:endParaRPr>
                    </a:p>
                    <a:p>
                      <a:pPr>
                        <a:lnSpc>
                          <a:spcPts val="1000"/>
                        </a:lnSpc>
                      </a:pPr>
                      <a:r>
                        <a:rPr kumimoji="1" lang="ja-JP" altLang="en-US" sz="700" spc="-60" baseline="0" dirty="0" smtClean="0">
                          <a:solidFill>
                            <a:schemeClr val="tx1"/>
                          </a:solidFill>
                        </a:rPr>
                        <a:t>都市の現状を客観的に把握したうえで、あるべき都市像にあてはめ、それを診断する力</a:t>
                      </a:r>
                      <a:endParaRPr kumimoji="1" lang="ja-JP" altLang="en-US" sz="700" spc="-60" baseline="0" dirty="0">
                        <a:solidFill>
                          <a:schemeClr val="tx1"/>
                        </a:solidFill>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pPr>
                        <a:lnSpc>
                          <a:spcPts val="1000"/>
                        </a:lnSpc>
                      </a:pPr>
                      <a:r>
                        <a:rPr kumimoji="1" lang="ja-JP" altLang="en-US" sz="800" spc="-60" baseline="0" dirty="0">
                          <a:solidFill>
                            <a:schemeClr val="tx1"/>
                          </a:solidFill>
                        </a:rPr>
                        <a:t>Ｙ</a:t>
                      </a:r>
                      <a:r>
                        <a:rPr kumimoji="1" lang="ja-JP" altLang="en-US" sz="800" spc="-60" baseline="0" dirty="0" smtClean="0">
                          <a:solidFill>
                            <a:schemeClr val="tx1"/>
                          </a:solidFill>
                        </a:rPr>
                        <a:t>：</a:t>
                      </a:r>
                      <a:r>
                        <a:rPr kumimoji="1" lang="ja-JP" altLang="en-US" sz="800" u="sng" spc="-60" baseline="0" dirty="0" smtClean="0">
                          <a:solidFill>
                            <a:schemeClr val="tx1"/>
                          </a:solidFill>
                        </a:rPr>
                        <a:t>あるべき都市像</a:t>
                      </a:r>
                      <a:r>
                        <a:rPr kumimoji="1" lang="ja-JP" altLang="en-US" sz="800" u="none" spc="-60" baseline="0" dirty="0" smtClean="0">
                          <a:solidFill>
                            <a:schemeClr val="tx1"/>
                          </a:solidFill>
                        </a:rPr>
                        <a:t>を説明すること</a:t>
                      </a:r>
                      <a:r>
                        <a:rPr kumimoji="1" lang="ja-JP" altLang="en-US" sz="800" u="none" spc="-60" baseline="0" dirty="0">
                          <a:solidFill>
                            <a:schemeClr val="tx1"/>
                          </a:solidFill>
                        </a:rPr>
                        <a:t>はできる</a:t>
                      </a:r>
                      <a:r>
                        <a:rPr kumimoji="1" lang="ja-JP" altLang="en-US" sz="800" spc="-60" baseline="0" dirty="0" smtClean="0">
                          <a:solidFill>
                            <a:schemeClr val="tx1"/>
                          </a:solidFill>
                        </a:rPr>
                        <a:t>。</a:t>
                      </a:r>
                      <a:endParaRPr kumimoji="1" lang="en-US" altLang="ja-JP" sz="800" spc="-60" baseline="0" dirty="0" smtClean="0">
                        <a:solidFill>
                          <a:schemeClr val="tx1"/>
                        </a:solidFill>
                      </a:endParaRPr>
                    </a:p>
                    <a:p>
                      <a:pPr>
                        <a:lnSpc>
                          <a:spcPts val="1000"/>
                        </a:lnSpc>
                      </a:pPr>
                      <a:endParaRPr kumimoji="1" lang="en-US" altLang="ja-JP" sz="800" spc="-60" baseline="0" dirty="0">
                        <a:solidFill>
                          <a:schemeClr val="tx1"/>
                        </a:solidFill>
                      </a:endParaRPr>
                    </a:p>
                    <a:p>
                      <a:pPr>
                        <a:lnSpc>
                          <a:spcPts val="1000"/>
                        </a:lnSpc>
                      </a:pPr>
                      <a:r>
                        <a:rPr kumimoji="1" lang="ja-JP" altLang="en-US" sz="800" spc="-60" baseline="0" dirty="0">
                          <a:solidFill>
                            <a:schemeClr val="tx1"/>
                          </a:solidFill>
                        </a:rPr>
                        <a:t>Ｎ</a:t>
                      </a:r>
                      <a:r>
                        <a:rPr kumimoji="1" lang="ja-JP" altLang="en-US" sz="800" spc="-60" baseline="0" dirty="0" smtClean="0">
                          <a:solidFill>
                            <a:schemeClr val="tx1"/>
                          </a:solidFill>
                        </a:rPr>
                        <a:t>：どのような都市像が、都市計画として目指すべきなのかの具体イメージも</a:t>
                      </a:r>
                      <a:r>
                        <a:rPr kumimoji="1" lang="ja-JP" altLang="en-US" sz="800" u="none" spc="-60" baseline="0" dirty="0" smtClean="0">
                          <a:solidFill>
                            <a:schemeClr val="tx1"/>
                          </a:solidFill>
                        </a:rPr>
                        <a:t>明確</a:t>
                      </a:r>
                      <a:r>
                        <a:rPr kumimoji="1" lang="ja-JP" altLang="en-US" sz="800" u="none" spc="-60" baseline="0" dirty="0">
                          <a:solidFill>
                            <a:schemeClr val="tx1"/>
                          </a:solidFill>
                        </a:rPr>
                        <a:t>ではない。地域への関心や関わる度合いも低い。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nSpc>
                          <a:spcPts val="1000"/>
                        </a:lnSpc>
                      </a:pPr>
                      <a:r>
                        <a:rPr kumimoji="1" lang="ja-JP" altLang="en-US" sz="800" spc="-60" baseline="0" dirty="0">
                          <a:solidFill>
                            <a:schemeClr val="tx1"/>
                          </a:solidFill>
                        </a:rPr>
                        <a:t>Ｙ</a:t>
                      </a:r>
                      <a:r>
                        <a:rPr kumimoji="1" lang="ja-JP" altLang="en-US" sz="800" spc="-60" baseline="0" dirty="0" smtClean="0">
                          <a:solidFill>
                            <a:schemeClr val="tx1"/>
                          </a:solidFill>
                        </a:rPr>
                        <a:t>：</a:t>
                      </a:r>
                      <a:r>
                        <a:rPr kumimoji="1" lang="ja-JP" altLang="en-US" sz="800" u="none" spc="-60" baseline="0" dirty="0" smtClean="0">
                          <a:solidFill>
                            <a:schemeClr val="tx1"/>
                          </a:solidFill>
                        </a:rPr>
                        <a:t>あるべき都市像は、自分の中に持っていて、</a:t>
                      </a:r>
                      <a:r>
                        <a:rPr kumimoji="1" lang="ja-JP" altLang="en-US" sz="800" u="sng" spc="-60" baseline="0" dirty="0" smtClean="0">
                          <a:solidFill>
                            <a:schemeClr val="tx1"/>
                          </a:solidFill>
                        </a:rPr>
                        <a:t>それを現状の都市に当てはめて検討する</a:t>
                      </a:r>
                      <a:r>
                        <a:rPr kumimoji="1" lang="ja-JP" altLang="en-US" sz="800" u="none" spc="-60" baseline="0" dirty="0" smtClean="0">
                          <a:solidFill>
                            <a:schemeClr val="tx1"/>
                          </a:solidFill>
                        </a:rPr>
                        <a:t>ことができる。</a:t>
                      </a:r>
                      <a:endParaRPr kumimoji="1" lang="en-US" altLang="ja-JP" sz="800" u="none" spc="-60" baseline="0" dirty="0" smtClean="0">
                        <a:solidFill>
                          <a:schemeClr val="tx1"/>
                        </a:solidFill>
                      </a:endParaRPr>
                    </a:p>
                    <a:p>
                      <a:pPr>
                        <a:lnSpc>
                          <a:spcPts val="1000"/>
                        </a:lnSpc>
                      </a:pPr>
                      <a:endParaRPr kumimoji="1" lang="en-US" altLang="ja-JP" sz="800" spc="-60" baseline="0" dirty="0">
                        <a:solidFill>
                          <a:schemeClr val="tx1"/>
                        </a:solidFill>
                      </a:endParaRPr>
                    </a:p>
                    <a:p>
                      <a:pPr>
                        <a:lnSpc>
                          <a:spcPts val="1000"/>
                        </a:lnSpc>
                      </a:pPr>
                      <a:r>
                        <a:rPr kumimoji="1" lang="ja-JP" altLang="en-US" sz="800" spc="-60" baseline="0" dirty="0">
                          <a:solidFill>
                            <a:schemeClr val="tx1"/>
                          </a:solidFill>
                        </a:rPr>
                        <a:t>Ｎ</a:t>
                      </a:r>
                      <a:r>
                        <a:rPr kumimoji="1" lang="ja-JP" altLang="en-US" sz="800" spc="-60" baseline="0" dirty="0" smtClean="0">
                          <a:solidFill>
                            <a:schemeClr val="tx1"/>
                          </a:solidFill>
                        </a:rPr>
                        <a:t>：あるべき都市像はイメージとして持っているが、それを現状の都市に当てはめて、現状の診断をすることできていない。</a:t>
                      </a:r>
                      <a:endParaRPr kumimoji="1" lang="ja-JP" altLang="en-US" sz="800" spc="-6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nSpc>
                          <a:spcPts val="1000"/>
                        </a:lnSpc>
                      </a:pPr>
                      <a:r>
                        <a:rPr kumimoji="1" lang="ja-JP" altLang="en-US" sz="800" spc="-60" baseline="0" dirty="0">
                          <a:solidFill>
                            <a:schemeClr val="tx1"/>
                          </a:solidFill>
                        </a:rPr>
                        <a:t>Ｙ</a:t>
                      </a:r>
                      <a:r>
                        <a:rPr kumimoji="1" lang="ja-JP" altLang="en-US" sz="800" spc="-60" baseline="0" dirty="0" smtClean="0">
                          <a:solidFill>
                            <a:schemeClr val="tx1"/>
                          </a:solidFill>
                        </a:rPr>
                        <a:t>：現状の都市の状況を把握し、それをあるべき都市像に当てはめて、</a:t>
                      </a:r>
                      <a:r>
                        <a:rPr kumimoji="1" lang="ja-JP" altLang="en-US" sz="800" u="sng" spc="-60" baseline="0" dirty="0" smtClean="0">
                          <a:solidFill>
                            <a:schemeClr val="tx1"/>
                          </a:solidFill>
                        </a:rPr>
                        <a:t>改善を要す区域とその改善内容を明確に説明する</a:t>
                      </a:r>
                      <a:r>
                        <a:rPr kumimoji="1" lang="ja-JP" altLang="en-US" sz="800" spc="-60" baseline="0" dirty="0" smtClean="0">
                          <a:solidFill>
                            <a:schemeClr val="tx1"/>
                          </a:solidFill>
                        </a:rPr>
                        <a:t>ことができる。</a:t>
                      </a:r>
                      <a:endParaRPr kumimoji="1" lang="en-US" altLang="ja-JP" sz="800" spc="-60" baseline="0" dirty="0" smtClean="0">
                        <a:solidFill>
                          <a:schemeClr val="tx1"/>
                        </a:solidFill>
                      </a:endParaRPr>
                    </a:p>
                    <a:p>
                      <a:pPr>
                        <a:lnSpc>
                          <a:spcPts val="1000"/>
                        </a:lnSpc>
                      </a:pPr>
                      <a:endParaRPr kumimoji="1" lang="en-US" altLang="ja-JP" sz="800" spc="-60" baseline="0" dirty="0">
                        <a:solidFill>
                          <a:schemeClr val="tx1"/>
                        </a:solidFill>
                      </a:endParaRPr>
                    </a:p>
                    <a:p>
                      <a:pPr>
                        <a:lnSpc>
                          <a:spcPts val="1000"/>
                        </a:lnSpc>
                      </a:pPr>
                      <a:r>
                        <a:rPr kumimoji="1" lang="ja-JP" altLang="en-US" sz="800" spc="-60" baseline="0" dirty="0">
                          <a:solidFill>
                            <a:schemeClr val="tx1"/>
                          </a:solidFill>
                        </a:rPr>
                        <a:t>Ｎ</a:t>
                      </a:r>
                      <a:r>
                        <a:rPr kumimoji="1" lang="ja-JP" altLang="en-US" sz="800" spc="-60" baseline="0" dirty="0" smtClean="0">
                          <a:solidFill>
                            <a:schemeClr val="tx1"/>
                          </a:solidFill>
                        </a:rPr>
                        <a:t>：あるべき都市像は、自分の中に持っているが、それを現状の都市に当てはめたとき、どこが改善区域なのか、どのような改善を要するのか、のどちらかが、不明確となっている。</a:t>
                      </a:r>
                      <a:endParaRPr kumimoji="1" lang="ja-JP" altLang="en-US" sz="800" spc="-6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nSpc>
                          <a:spcPts val="1000"/>
                        </a:lnSpc>
                      </a:pPr>
                      <a:r>
                        <a:rPr kumimoji="1" lang="ja-JP" altLang="en-US" sz="800" spc="-60" baseline="0" dirty="0">
                          <a:solidFill>
                            <a:schemeClr val="tx1"/>
                          </a:solidFill>
                        </a:rPr>
                        <a:t>Ｙ</a:t>
                      </a:r>
                      <a:r>
                        <a:rPr kumimoji="1" lang="ja-JP" altLang="en-US" sz="800" spc="-60" baseline="0" dirty="0" smtClean="0">
                          <a:solidFill>
                            <a:schemeClr val="tx1"/>
                          </a:solidFill>
                        </a:rPr>
                        <a:t>：あるべき都市像を明確に持っており、それを現状の都市に当てはめて、</a:t>
                      </a:r>
                      <a:r>
                        <a:rPr kumimoji="1" lang="ja-JP" altLang="en-US" sz="800" u="sng" spc="-60" baseline="0" dirty="0" smtClean="0">
                          <a:solidFill>
                            <a:schemeClr val="tx1"/>
                          </a:solidFill>
                        </a:rPr>
                        <a:t>問題の地域がどの範囲かを正確に把握</a:t>
                      </a:r>
                      <a:r>
                        <a:rPr kumimoji="1" lang="ja-JP" altLang="en-US" sz="800" spc="-60" baseline="0" dirty="0" smtClean="0">
                          <a:solidFill>
                            <a:schemeClr val="tx1"/>
                          </a:solidFill>
                        </a:rPr>
                        <a:t>し、さらにその地域の問題を現象だけではなく、</a:t>
                      </a:r>
                      <a:r>
                        <a:rPr kumimoji="1" lang="ja-JP" altLang="en-US" sz="800" u="sng" spc="-60" baseline="0" dirty="0" smtClean="0">
                          <a:solidFill>
                            <a:schemeClr val="tx1"/>
                          </a:solidFill>
                        </a:rPr>
                        <a:t>その背景までも含めて深く分析、診断する</a:t>
                      </a:r>
                      <a:r>
                        <a:rPr kumimoji="1" lang="ja-JP" altLang="en-US" sz="800" spc="-60" baseline="0" dirty="0" smtClean="0">
                          <a:solidFill>
                            <a:schemeClr val="tx1"/>
                          </a:solidFill>
                        </a:rPr>
                        <a:t>ことができる。</a:t>
                      </a:r>
                      <a:endParaRPr kumimoji="1" lang="ja-JP" altLang="en-US" sz="800" spc="-60" baseline="0" dirty="0">
                        <a:solidFill>
                          <a:schemeClr val="tx1"/>
                        </a:solidFill>
                      </a:endParaRPr>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 xmlns:a16="http://schemas.microsoft.com/office/drawing/2014/main" val="4157570712"/>
                  </a:ext>
                </a:extLst>
              </a:tr>
              <a:tr h="848502">
                <a:tc>
                  <a:txBody>
                    <a:bodyPr/>
                    <a:lstStyle/>
                    <a:p>
                      <a:pPr>
                        <a:lnSpc>
                          <a:spcPts val="1000"/>
                        </a:lnSpc>
                      </a:pPr>
                      <a:r>
                        <a:rPr kumimoji="1" lang="ja-JP" altLang="en-US" sz="1050" b="1" spc="-60" baseline="0" dirty="0" smtClean="0">
                          <a:solidFill>
                            <a:schemeClr val="tx1"/>
                          </a:solidFill>
                        </a:rPr>
                        <a:t>計画制度知識力</a:t>
                      </a:r>
                      <a:endParaRPr kumimoji="1" lang="en-US" altLang="ja-JP" sz="1400" b="1" spc="-60" baseline="0" dirty="0">
                        <a:solidFill>
                          <a:schemeClr val="tx1"/>
                        </a:solidFill>
                      </a:endParaRPr>
                    </a:p>
                    <a:p>
                      <a:pPr>
                        <a:lnSpc>
                          <a:spcPts val="1000"/>
                        </a:lnSpc>
                      </a:pPr>
                      <a:endParaRPr kumimoji="1" lang="en-US" altLang="ja-JP" sz="1400" spc="-60" baseline="0" dirty="0">
                        <a:solidFill>
                          <a:schemeClr val="tx1"/>
                        </a:solidFill>
                      </a:endParaRPr>
                    </a:p>
                    <a:p>
                      <a:pPr>
                        <a:lnSpc>
                          <a:spcPts val="1000"/>
                        </a:lnSpc>
                      </a:pPr>
                      <a:r>
                        <a:rPr kumimoji="1" lang="ja-JP" altLang="en-US" sz="700" spc="-60" baseline="0" dirty="0" smtClean="0">
                          <a:solidFill>
                            <a:schemeClr val="tx1"/>
                          </a:solidFill>
                        </a:rPr>
                        <a:t>都市の改善を推進するために適用が必要な計画制度に関する知識</a:t>
                      </a:r>
                      <a:endParaRPr kumimoji="1" lang="ja-JP" altLang="en-US" sz="700" spc="-60" baseline="0" dirty="0">
                        <a:solidFill>
                          <a:schemeClr val="tx1"/>
                        </a:solidFill>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pPr>
                        <a:lnSpc>
                          <a:spcPts val="1000"/>
                        </a:lnSpc>
                      </a:pPr>
                      <a:r>
                        <a:rPr lang="ja-JP" altLang="en-US" sz="800" spc="-60" baseline="0" dirty="0">
                          <a:solidFill>
                            <a:schemeClr val="tx1"/>
                          </a:solidFill>
                        </a:rPr>
                        <a:t>Ｙ</a:t>
                      </a:r>
                      <a:r>
                        <a:rPr lang="ja-JP" altLang="en-US" sz="800" spc="-60" baseline="0" dirty="0" smtClean="0">
                          <a:solidFill>
                            <a:schemeClr val="tx1"/>
                          </a:solidFill>
                        </a:rPr>
                        <a:t>：都市環境を改善していくための計画制度に関して、</a:t>
                      </a:r>
                      <a:r>
                        <a:rPr lang="ja-JP" altLang="en-US" sz="800" u="sng" spc="-60" baseline="0" dirty="0" smtClean="0">
                          <a:solidFill>
                            <a:schemeClr val="tx1"/>
                          </a:solidFill>
                        </a:rPr>
                        <a:t>少しだけ断片的に知っている</a:t>
                      </a:r>
                      <a:r>
                        <a:rPr lang="ja-JP" altLang="en-US" sz="800" spc="-60" baseline="0" dirty="0" smtClean="0">
                          <a:solidFill>
                            <a:schemeClr val="tx1"/>
                          </a:solidFill>
                        </a:rPr>
                        <a:t>。</a:t>
                      </a:r>
                      <a:endParaRPr lang="en-US" altLang="ja-JP" sz="800" spc="-60" baseline="0" dirty="0" smtClean="0">
                        <a:solidFill>
                          <a:schemeClr val="tx1"/>
                        </a:solidFill>
                      </a:endParaRPr>
                    </a:p>
                    <a:p>
                      <a:pPr>
                        <a:lnSpc>
                          <a:spcPts val="1000"/>
                        </a:lnSpc>
                      </a:pPr>
                      <a:endParaRPr lang="en-US" altLang="ja-JP" sz="800" spc="-60" baseline="0" dirty="0">
                        <a:solidFill>
                          <a:schemeClr val="tx1"/>
                        </a:solidFill>
                      </a:endParaRPr>
                    </a:p>
                    <a:p>
                      <a:pPr>
                        <a:lnSpc>
                          <a:spcPts val="1000"/>
                        </a:lnSpc>
                      </a:pPr>
                      <a:r>
                        <a:rPr lang="ja-JP" altLang="en-US" sz="800" spc="-60" baseline="0" dirty="0">
                          <a:solidFill>
                            <a:schemeClr val="tx1"/>
                          </a:solidFill>
                        </a:rPr>
                        <a:t>Ｎ</a:t>
                      </a:r>
                      <a:r>
                        <a:rPr lang="ja-JP" altLang="en-US" sz="800" spc="-60" baseline="0" dirty="0" smtClean="0">
                          <a:solidFill>
                            <a:schemeClr val="tx1"/>
                          </a:solidFill>
                        </a:rPr>
                        <a:t>：都市環境を改善していくための計画制度に関する知識がほとんど</a:t>
                      </a:r>
                      <a:r>
                        <a:rPr lang="ja-JP" altLang="en-US" sz="800" u="none" spc="-60" baseline="0" dirty="0" smtClean="0">
                          <a:solidFill>
                            <a:schemeClr val="tx1"/>
                          </a:solidFill>
                        </a:rPr>
                        <a:t>ない</a:t>
                      </a:r>
                      <a:r>
                        <a:rPr lang="ja-JP" altLang="en-US" sz="800" spc="-60" baseline="0" dirty="0">
                          <a:solidFill>
                            <a:schemeClr val="tx1"/>
                          </a:solidFill>
                        </a:rPr>
                        <a:t>。 </a:t>
                      </a:r>
                      <a:endParaRPr kumimoji="1" lang="en-US" altLang="ja-JP" sz="800" spc="-6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spc="-60" baseline="0" dirty="0">
                          <a:solidFill>
                            <a:schemeClr val="tx1"/>
                          </a:solidFill>
                        </a:rPr>
                        <a:t>Ｙ</a:t>
                      </a:r>
                      <a:r>
                        <a:rPr kumimoji="1" lang="ja-JP" altLang="en-US" sz="800" spc="-60" baseline="0" dirty="0" smtClean="0">
                          <a:solidFill>
                            <a:schemeClr val="tx1"/>
                          </a:solidFill>
                        </a:rPr>
                        <a:t>：</a:t>
                      </a:r>
                      <a:r>
                        <a:rPr lang="ja-JP" altLang="en-US" sz="800" spc="-60" baseline="0" dirty="0" smtClean="0">
                          <a:solidFill>
                            <a:schemeClr val="tx1"/>
                          </a:solidFill>
                        </a:rPr>
                        <a:t>都市環境を改善していくための計画制度に関して、</a:t>
                      </a:r>
                      <a:r>
                        <a:rPr lang="ja-JP" altLang="en-US" sz="800" u="sng" spc="-60" baseline="0" dirty="0" smtClean="0">
                          <a:solidFill>
                            <a:schemeClr val="tx1"/>
                          </a:solidFill>
                        </a:rPr>
                        <a:t>基本的なところは把握している</a:t>
                      </a:r>
                      <a:r>
                        <a:rPr lang="ja-JP" altLang="en-US" sz="800" spc="-60" baseline="0" dirty="0" smtClean="0">
                          <a:solidFill>
                            <a:schemeClr val="tx1"/>
                          </a:solidFill>
                        </a:rPr>
                        <a:t>。</a:t>
                      </a:r>
                      <a:endParaRPr kumimoji="1" lang="en-US" altLang="ja-JP" sz="800" spc="-60" baseline="0" dirty="0" smtClean="0">
                        <a:solidFill>
                          <a:schemeClr val="tx1"/>
                        </a:solidFill>
                      </a:endParaRPr>
                    </a:p>
                    <a:p>
                      <a:pPr marL="0" marR="0" lvl="0" indent="0" algn="l" defTabSz="914400" rtl="0" eaLnBrk="1" fontAlgn="auto" latinLnBrk="0" hangingPunct="1">
                        <a:lnSpc>
                          <a:spcPts val="1000"/>
                        </a:lnSpc>
                        <a:spcBef>
                          <a:spcPts val="0"/>
                        </a:spcBef>
                        <a:spcAft>
                          <a:spcPts val="0"/>
                        </a:spcAft>
                        <a:buClrTx/>
                        <a:buSzTx/>
                        <a:buFontTx/>
                        <a:buNone/>
                        <a:tabLst/>
                        <a:defRPr/>
                      </a:pPr>
                      <a:endParaRPr kumimoji="1" lang="en-US" altLang="ja-JP" sz="800" spc="-60" baseline="0" dirty="0">
                        <a:solidFill>
                          <a:schemeClr val="tx1"/>
                        </a:solidFill>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spc="-60" baseline="0" dirty="0">
                          <a:solidFill>
                            <a:schemeClr val="tx1"/>
                          </a:solidFill>
                        </a:rPr>
                        <a:t>Ｎ</a:t>
                      </a:r>
                      <a:r>
                        <a:rPr kumimoji="1" lang="ja-JP" altLang="en-US" sz="800" spc="-60" baseline="0" dirty="0" smtClean="0">
                          <a:solidFill>
                            <a:schemeClr val="tx1"/>
                          </a:solidFill>
                        </a:rPr>
                        <a:t>：</a:t>
                      </a:r>
                      <a:r>
                        <a:rPr lang="ja-JP" altLang="en-US" sz="800" spc="-60" baseline="0" dirty="0" smtClean="0">
                          <a:solidFill>
                            <a:schemeClr val="tx1"/>
                          </a:solidFill>
                        </a:rPr>
                        <a:t>都市環境を改善していくための計画制度に関する知識が断片的で少しだけ、である</a:t>
                      </a:r>
                      <a:r>
                        <a:rPr kumimoji="1" lang="ja-JP" altLang="en-US" sz="800" spc="-60" baseline="0" dirty="0" smtClean="0">
                          <a:solidFill>
                            <a:schemeClr val="tx1"/>
                          </a:solidFill>
                        </a:rPr>
                        <a:t>。</a:t>
                      </a:r>
                      <a:endParaRPr kumimoji="1" lang="ja-JP" altLang="en-US" sz="800" spc="-6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spc="-60" baseline="0" dirty="0">
                          <a:solidFill>
                            <a:schemeClr val="tx1"/>
                          </a:solidFill>
                        </a:rPr>
                        <a:t>Ｙ</a:t>
                      </a:r>
                      <a:r>
                        <a:rPr kumimoji="1" lang="ja-JP" altLang="en-US" sz="800" spc="-60" baseline="0" dirty="0" smtClean="0">
                          <a:solidFill>
                            <a:schemeClr val="tx1"/>
                          </a:solidFill>
                        </a:rPr>
                        <a:t>：</a:t>
                      </a:r>
                      <a:r>
                        <a:rPr lang="ja-JP" altLang="en-US" sz="800" spc="-60" baseline="0" dirty="0" smtClean="0">
                          <a:solidFill>
                            <a:schemeClr val="tx1"/>
                          </a:solidFill>
                        </a:rPr>
                        <a:t>都市環境を改善していくための計画制度に関して、</a:t>
                      </a:r>
                      <a:r>
                        <a:rPr lang="ja-JP" altLang="en-US" sz="800" u="sng" spc="-60" baseline="0" dirty="0" smtClean="0">
                          <a:solidFill>
                            <a:schemeClr val="tx1"/>
                          </a:solidFill>
                        </a:rPr>
                        <a:t>体系的かつ詳細に把握し、その適用方針も持っている</a:t>
                      </a:r>
                      <a:r>
                        <a:rPr lang="ja-JP" altLang="en-US" sz="800" spc="-60" baseline="0" dirty="0" smtClean="0">
                          <a:solidFill>
                            <a:schemeClr val="tx1"/>
                          </a:solidFill>
                        </a:rPr>
                        <a:t>。</a:t>
                      </a:r>
                      <a:endParaRPr lang="en-US" altLang="ja-JP" sz="800" spc="-60" baseline="0" dirty="0" smtClean="0">
                        <a:solidFill>
                          <a:schemeClr val="tx1"/>
                        </a:solidFill>
                      </a:endParaRPr>
                    </a:p>
                    <a:p>
                      <a:pPr marL="0" marR="0" lvl="0" indent="0" algn="l" defTabSz="914400" rtl="0" eaLnBrk="1" fontAlgn="auto" latinLnBrk="0" hangingPunct="1">
                        <a:lnSpc>
                          <a:spcPts val="1000"/>
                        </a:lnSpc>
                        <a:spcBef>
                          <a:spcPts val="0"/>
                        </a:spcBef>
                        <a:spcAft>
                          <a:spcPts val="0"/>
                        </a:spcAft>
                        <a:buClrTx/>
                        <a:buSzTx/>
                        <a:buFontTx/>
                        <a:buNone/>
                        <a:tabLst/>
                        <a:defRPr/>
                      </a:pPr>
                      <a:endParaRPr kumimoji="1" lang="en-US" altLang="ja-JP" sz="800" spc="-60" baseline="0" dirty="0" smtClean="0">
                        <a:solidFill>
                          <a:schemeClr val="tx1"/>
                        </a:solidFill>
                      </a:endParaRPr>
                    </a:p>
                    <a:p>
                      <a:pPr>
                        <a:lnSpc>
                          <a:spcPts val="1000"/>
                        </a:lnSpc>
                      </a:pPr>
                      <a:r>
                        <a:rPr kumimoji="1" lang="ja-JP" altLang="en-US" sz="800" spc="-60" baseline="0" dirty="0" smtClean="0">
                          <a:solidFill>
                            <a:schemeClr val="tx1"/>
                          </a:solidFill>
                        </a:rPr>
                        <a:t>Ｎ：</a:t>
                      </a:r>
                      <a:r>
                        <a:rPr kumimoji="1" lang="ja-JP" altLang="en-US" sz="800" u="none" spc="-60" baseline="0" dirty="0" smtClean="0">
                          <a:solidFill>
                            <a:schemeClr val="tx1"/>
                          </a:solidFill>
                        </a:rPr>
                        <a:t>都市環境を改善していくための計画制度に関する知識は有しているが、基本的なところにとどまっている。</a:t>
                      </a:r>
                      <a:endParaRPr kumimoji="1" lang="ja-JP" altLang="en-US" sz="800" u="none" spc="-6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spc="-60" baseline="0" dirty="0">
                          <a:solidFill>
                            <a:schemeClr val="tx1"/>
                          </a:solidFill>
                        </a:rPr>
                        <a:t>Ｙ</a:t>
                      </a:r>
                      <a:r>
                        <a:rPr kumimoji="1" lang="ja-JP" altLang="en-US" sz="800" spc="-60" baseline="0" dirty="0" smtClean="0">
                          <a:solidFill>
                            <a:schemeClr val="tx1"/>
                          </a:solidFill>
                        </a:rPr>
                        <a:t>：</a:t>
                      </a:r>
                      <a:r>
                        <a:rPr lang="ja-JP" altLang="en-US" sz="800" spc="-60" baseline="0" dirty="0" smtClean="0">
                          <a:solidFill>
                            <a:schemeClr val="tx1"/>
                          </a:solidFill>
                        </a:rPr>
                        <a:t>都市環境を改善していくための計画制度に関して、</a:t>
                      </a:r>
                      <a:r>
                        <a:rPr lang="ja-JP" altLang="en-US" sz="800" u="sng" spc="-60" baseline="0" dirty="0" smtClean="0">
                          <a:solidFill>
                            <a:schemeClr val="tx1"/>
                          </a:solidFill>
                        </a:rPr>
                        <a:t>知識をしっかりと有しているだけではなく、その適用方針が明確、かつ正確で、都市環境の改善イメージを明確に抱いている</a:t>
                      </a:r>
                      <a:r>
                        <a:rPr lang="ja-JP" altLang="en-US" sz="800" spc="-60" baseline="0" dirty="0" smtClean="0">
                          <a:solidFill>
                            <a:schemeClr val="tx1"/>
                          </a:solidFill>
                        </a:rPr>
                        <a:t>。</a:t>
                      </a:r>
                      <a:endParaRPr kumimoji="1" lang="en-US" altLang="ja-JP" sz="800" spc="-60" baseline="0" dirty="0" smtClean="0">
                        <a:solidFill>
                          <a:schemeClr val="tx1"/>
                        </a:solidFill>
                      </a:endParaRPr>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 xmlns:a16="http://schemas.microsoft.com/office/drawing/2014/main" val="2182443097"/>
                  </a:ext>
                </a:extLst>
              </a:tr>
              <a:tr h="976948">
                <a:tc>
                  <a:txBody>
                    <a:bodyPr/>
                    <a:lstStyle/>
                    <a:p>
                      <a:pPr>
                        <a:lnSpc>
                          <a:spcPts val="1000"/>
                        </a:lnSpc>
                      </a:pPr>
                      <a:r>
                        <a:rPr kumimoji="1" lang="ja-JP" altLang="en-US" sz="1050" b="1" spc="-60" baseline="0" dirty="0" smtClean="0">
                          <a:solidFill>
                            <a:schemeClr val="tx1"/>
                          </a:solidFill>
                        </a:rPr>
                        <a:t>計画制度適用力</a:t>
                      </a:r>
                      <a:endParaRPr kumimoji="1" lang="en-US" altLang="ja-JP" sz="1050" b="1" spc="-60" baseline="0" dirty="0">
                        <a:solidFill>
                          <a:schemeClr val="tx1"/>
                        </a:solidFill>
                      </a:endParaRPr>
                    </a:p>
                    <a:p>
                      <a:pPr>
                        <a:lnSpc>
                          <a:spcPts val="1000"/>
                        </a:lnSpc>
                      </a:pPr>
                      <a:r>
                        <a:rPr kumimoji="1" lang="ja-JP" altLang="en-US" sz="700" spc="-60" baseline="0" dirty="0" smtClean="0">
                          <a:solidFill>
                            <a:schemeClr val="tx1"/>
                          </a:solidFill>
                        </a:rPr>
                        <a:t>どの地域にどの計画制度を適用して行くのかに関する的確な見極めと、構想に関する力</a:t>
                      </a:r>
                      <a:endParaRPr kumimoji="1" lang="en-US" altLang="ja-JP" sz="700" spc="-60" baseline="0" dirty="0">
                        <a:solidFill>
                          <a:schemeClr val="tx1"/>
                        </a:solidFill>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pPr algn="l">
                        <a:lnSpc>
                          <a:spcPts val="1000"/>
                        </a:lnSpc>
                      </a:pPr>
                      <a:r>
                        <a:rPr kumimoji="1" lang="ja-JP" altLang="en-US" sz="800" spc="-60" baseline="0" dirty="0">
                          <a:solidFill>
                            <a:schemeClr val="tx1"/>
                          </a:solidFill>
                        </a:rPr>
                        <a:t>Ｙ</a:t>
                      </a:r>
                      <a:r>
                        <a:rPr kumimoji="1" lang="ja-JP" altLang="en-US" sz="800" spc="-60" baseline="0" dirty="0" smtClean="0">
                          <a:solidFill>
                            <a:schemeClr val="tx1"/>
                          </a:solidFill>
                        </a:rPr>
                        <a:t>：問題と考えた地域に対して適用する計画制度を</a:t>
                      </a:r>
                      <a:r>
                        <a:rPr kumimoji="1" lang="ja-JP" altLang="en-US" sz="800" u="sng" spc="-60" baseline="0" dirty="0" smtClean="0">
                          <a:solidFill>
                            <a:schemeClr val="tx1"/>
                          </a:solidFill>
                        </a:rPr>
                        <a:t>少しだけ知っていて、その適用を提案する</a:t>
                      </a:r>
                      <a:r>
                        <a:rPr kumimoji="1" lang="ja-JP" altLang="en-US" sz="800" spc="-60" baseline="0" dirty="0" smtClean="0">
                          <a:solidFill>
                            <a:schemeClr val="tx1"/>
                          </a:solidFill>
                        </a:rPr>
                        <a:t>ことができる。</a:t>
                      </a:r>
                      <a:endParaRPr kumimoji="1" lang="en-US" altLang="ja-JP" sz="800" spc="-60" baseline="0" dirty="0" smtClean="0">
                        <a:solidFill>
                          <a:schemeClr val="tx1"/>
                        </a:solidFill>
                      </a:endParaRPr>
                    </a:p>
                    <a:p>
                      <a:pPr algn="l">
                        <a:lnSpc>
                          <a:spcPts val="1000"/>
                        </a:lnSpc>
                      </a:pPr>
                      <a:endParaRPr kumimoji="1" lang="en-US" altLang="ja-JP" sz="800" u="none" spc="-60" baseline="0" dirty="0">
                        <a:solidFill>
                          <a:schemeClr val="tx1"/>
                        </a:solidFill>
                      </a:endParaRPr>
                    </a:p>
                    <a:p>
                      <a:pPr algn="l">
                        <a:lnSpc>
                          <a:spcPts val="1000"/>
                        </a:lnSpc>
                      </a:pPr>
                      <a:r>
                        <a:rPr kumimoji="1" lang="ja-JP" altLang="en-US" sz="800" spc="-60" baseline="0" dirty="0">
                          <a:solidFill>
                            <a:schemeClr val="tx1"/>
                          </a:solidFill>
                        </a:rPr>
                        <a:t>Ｎ</a:t>
                      </a:r>
                      <a:r>
                        <a:rPr kumimoji="1" lang="ja-JP" altLang="en-US" sz="800" spc="-60" baseline="0" dirty="0" smtClean="0">
                          <a:solidFill>
                            <a:schemeClr val="tx1"/>
                          </a:solidFill>
                        </a:rPr>
                        <a:t>：問題と考えた地域に対して適用すべき計画制度がほとんど思いつかない。思いついたとしてもその適用方法が誤っている。</a:t>
                      </a:r>
                      <a:endParaRPr kumimoji="1" lang="ja-JP" altLang="en-US" sz="800" spc="-6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l">
                        <a:lnSpc>
                          <a:spcPts val="1000"/>
                        </a:lnSpc>
                      </a:pPr>
                      <a:r>
                        <a:rPr kumimoji="1" lang="ja-JP" altLang="en-US" sz="800" spc="-60" baseline="0" dirty="0">
                          <a:solidFill>
                            <a:schemeClr val="tx1"/>
                          </a:solidFill>
                        </a:rPr>
                        <a:t>Ｙ</a:t>
                      </a:r>
                      <a:r>
                        <a:rPr kumimoji="1" lang="ja-JP" altLang="en-US" sz="800" spc="-60" baseline="0" dirty="0" smtClean="0">
                          <a:solidFill>
                            <a:schemeClr val="tx1"/>
                          </a:solidFill>
                        </a:rPr>
                        <a:t>：問題と考えた地域に対して、</a:t>
                      </a:r>
                      <a:r>
                        <a:rPr kumimoji="1" lang="ja-JP" altLang="en-US" sz="800" u="sng" spc="-60" baseline="0" dirty="0" smtClean="0">
                          <a:solidFill>
                            <a:schemeClr val="tx1"/>
                          </a:solidFill>
                        </a:rPr>
                        <a:t>一部の誤りはあるものの適用する計画制度を数多く提案することができる。</a:t>
                      </a:r>
                      <a:endParaRPr kumimoji="1" lang="en-US" altLang="ja-JP" sz="800" u="sng" spc="-60" baseline="0" dirty="0" smtClean="0">
                        <a:solidFill>
                          <a:schemeClr val="tx1"/>
                        </a:solidFill>
                      </a:endParaRPr>
                    </a:p>
                    <a:p>
                      <a:pPr algn="l">
                        <a:lnSpc>
                          <a:spcPts val="1000"/>
                        </a:lnSpc>
                      </a:pPr>
                      <a:endParaRPr kumimoji="1" lang="en-US" altLang="ja-JP" sz="800" spc="-60" baseline="0" dirty="0" smtClean="0">
                        <a:solidFill>
                          <a:schemeClr val="tx1"/>
                        </a:solidFill>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spc="-60" baseline="0" dirty="0" smtClean="0">
                          <a:solidFill>
                            <a:schemeClr val="tx1"/>
                          </a:solidFill>
                        </a:rPr>
                        <a:t>Ｎ：適用する計画制度を提案はできるが、その数が少なく、適用方法に関する誤りも多い。</a:t>
                      </a:r>
                      <a:endParaRPr kumimoji="1" lang="ja-JP" altLang="en-US" sz="800" spc="-6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l">
                        <a:lnSpc>
                          <a:spcPts val="1000"/>
                        </a:lnSpc>
                      </a:pPr>
                      <a:r>
                        <a:rPr kumimoji="1" lang="ja-JP" altLang="en-US" sz="800" spc="-60" baseline="0" dirty="0">
                          <a:solidFill>
                            <a:schemeClr val="tx1"/>
                          </a:solidFill>
                        </a:rPr>
                        <a:t>Ｙ</a:t>
                      </a:r>
                      <a:r>
                        <a:rPr kumimoji="1" lang="ja-JP" altLang="en-US" sz="800" spc="-60" baseline="0" dirty="0" smtClean="0">
                          <a:solidFill>
                            <a:schemeClr val="tx1"/>
                          </a:solidFill>
                        </a:rPr>
                        <a:t>：問題と考えた地域に対して、</a:t>
                      </a:r>
                      <a:r>
                        <a:rPr kumimoji="1" lang="ja-JP" altLang="en-US" sz="800" u="sng" spc="-60" baseline="0" dirty="0" smtClean="0">
                          <a:solidFill>
                            <a:schemeClr val="tx1"/>
                          </a:solidFill>
                        </a:rPr>
                        <a:t>数多くの計画制度を大きな誤りなく適用する提案を行うことができている。</a:t>
                      </a:r>
                      <a:endParaRPr kumimoji="1" lang="en-US" altLang="ja-JP" sz="800" u="sng" spc="-60" baseline="0" dirty="0" smtClean="0">
                        <a:solidFill>
                          <a:schemeClr val="tx1"/>
                        </a:solidFill>
                      </a:endParaRPr>
                    </a:p>
                    <a:p>
                      <a:pPr algn="l">
                        <a:lnSpc>
                          <a:spcPts val="1000"/>
                        </a:lnSpc>
                      </a:pPr>
                      <a:endParaRPr kumimoji="1" lang="en-US" altLang="ja-JP" sz="800" spc="-60" baseline="0" dirty="0" smtClean="0">
                        <a:solidFill>
                          <a:schemeClr val="tx1"/>
                        </a:solidFill>
                      </a:endParaRPr>
                    </a:p>
                    <a:p>
                      <a:pPr algn="l">
                        <a:lnSpc>
                          <a:spcPts val="1000"/>
                        </a:lnSpc>
                      </a:pPr>
                      <a:r>
                        <a:rPr kumimoji="1" lang="ja-JP" altLang="en-US" sz="800" spc="-60" baseline="0" dirty="0" smtClean="0">
                          <a:solidFill>
                            <a:schemeClr val="tx1"/>
                          </a:solidFill>
                        </a:rPr>
                        <a:t>Ｎ：適用する計画制度を数多く提案はできるが、一部誤りや適用が現実的でない提案が含まれている。</a:t>
                      </a:r>
                      <a:endParaRPr kumimoji="1" lang="ja-JP" altLang="en-US" sz="800" spc="-6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l">
                        <a:lnSpc>
                          <a:spcPts val="1000"/>
                        </a:lnSpc>
                      </a:pPr>
                      <a:r>
                        <a:rPr kumimoji="1" lang="ja-JP" altLang="en-US" sz="800" spc="-60" baseline="0" dirty="0">
                          <a:solidFill>
                            <a:schemeClr val="tx1"/>
                          </a:solidFill>
                        </a:rPr>
                        <a:t>Ｙ</a:t>
                      </a:r>
                      <a:r>
                        <a:rPr kumimoji="1" lang="ja-JP" altLang="en-US" sz="800" spc="-60" baseline="0" dirty="0" smtClean="0">
                          <a:solidFill>
                            <a:schemeClr val="tx1"/>
                          </a:solidFill>
                        </a:rPr>
                        <a:t>：問題と考えた地域に対する計画制度の適用の</a:t>
                      </a:r>
                      <a:r>
                        <a:rPr kumimoji="1" lang="ja-JP" altLang="en-US" sz="800" u="sng" spc="-60" baseline="0" dirty="0" smtClean="0">
                          <a:solidFill>
                            <a:schemeClr val="tx1"/>
                          </a:solidFill>
                        </a:rPr>
                        <a:t>提案が的確かつ正確であり、その考え方が現実味を帯びており、さらに制度改正までも含めた幅広く、現実的な提案を</a:t>
                      </a:r>
                      <a:r>
                        <a:rPr kumimoji="1" lang="ja-JP" altLang="en-US" sz="800" u="none" spc="-60" baseline="0" dirty="0" smtClean="0">
                          <a:solidFill>
                            <a:schemeClr val="tx1"/>
                          </a:solidFill>
                        </a:rPr>
                        <a:t>することができている。</a:t>
                      </a:r>
                      <a:endParaRPr kumimoji="1" lang="en-US" altLang="ja-JP" sz="800" u="none" spc="-60" baseline="0" dirty="0" smtClean="0">
                        <a:solidFill>
                          <a:schemeClr val="tx1"/>
                        </a:solidFill>
                      </a:endParaRPr>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 xmlns:a16="http://schemas.microsoft.com/office/drawing/2014/main" val="3276902498"/>
                  </a:ext>
                </a:extLst>
              </a:tr>
              <a:tr h="906676">
                <a:tc>
                  <a:txBody>
                    <a:bodyPr/>
                    <a:lstStyle/>
                    <a:p>
                      <a:pPr algn="l">
                        <a:lnSpc>
                          <a:spcPts val="1000"/>
                        </a:lnSpc>
                      </a:pPr>
                      <a:r>
                        <a:rPr kumimoji="1" lang="ja-JP" altLang="en-US" sz="1050" b="1" spc="-60" baseline="0" dirty="0" smtClean="0">
                          <a:solidFill>
                            <a:schemeClr val="tx1"/>
                          </a:solidFill>
                        </a:rPr>
                        <a:t>デザインのための分析力</a:t>
                      </a:r>
                      <a:endParaRPr kumimoji="1" lang="en-US" altLang="ja-JP" sz="1050" b="1" spc="-60" baseline="0" dirty="0">
                        <a:solidFill>
                          <a:schemeClr val="tx1"/>
                        </a:solidFill>
                      </a:endParaRPr>
                    </a:p>
                    <a:p>
                      <a:pPr>
                        <a:lnSpc>
                          <a:spcPts val="1000"/>
                        </a:lnSpc>
                      </a:pPr>
                      <a:endParaRPr kumimoji="1" lang="en-US" altLang="ja-JP" sz="1050" spc="-60" baseline="0" dirty="0">
                        <a:solidFill>
                          <a:schemeClr val="tx1"/>
                        </a:solidFill>
                      </a:endParaRPr>
                    </a:p>
                    <a:p>
                      <a:pPr>
                        <a:lnSpc>
                          <a:spcPts val="1000"/>
                        </a:lnSpc>
                      </a:pPr>
                      <a:r>
                        <a:rPr kumimoji="1" lang="ja-JP" altLang="en-US" sz="700" spc="-60" baseline="0" dirty="0" smtClean="0">
                          <a:solidFill>
                            <a:schemeClr val="tx1"/>
                          </a:solidFill>
                        </a:rPr>
                        <a:t>（　　　）する力</a:t>
                      </a:r>
                      <a:endParaRPr kumimoji="1" lang="ja-JP" altLang="en-US" sz="1050" spc="-60" baseline="0" dirty="0">
                        <a:solidFill>
                          <a:schemeClr val="tx1"/>
                        </a:solidFill>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pPr>
                        <a:lnSpc>
                          <a:spcPts val="1000"/>
                        </a:lnSpc>
                      </a:pPr>
                      <a:r>
                        <a:rPr lang="ja-JP" altLang="en-US" sz="800" spc="-60" baseline="0" dirty="0" smtClean="0">
                          <a:solidFill>
                            <a:srgbClr val="FF0000"/>
                          </a:solidFill>
                        </a:rPr>
                        <a:t>Ｙ：用意された資料を読み、現地見学、現地調査等の機会で</a:t>
                      </a:r>
                      <a:r>
                        <a:rPr lang="ja-JP" altLang="en-US" sz="800" u="heavy" spc="-60" baseline="0" dirty="0" smtClean="0">
                          <a:solidFill>
                            <a:srgbClr val="FF0000"/>
                          </a:solidFill>
                        </a:rPr>
                        <a:t>メモ</a:t>
                      </a:r>
                      <a:r>
                        <a:rPr lang="ja-JP" altLang="en-US" sz="800" spc="-60" baseline="0" dirty="0" smtClean="0">
                          <a:solidFill>
                            <a:srgbClr val="FF0000"/>
                          </a:solidFill>
                        </a:rPr>
                        <a:t>をとったり、</a:t>
                      </a:r>
                      <a:r>
                        <a:rPr lang="ja-JP" altLang="en-US" sz="800" u="heavy" spc="-60" baseline="0" dirty="0" smtClean="0">
                          <a:solidFill>
                            <a:srgbClr val="FF0000"/>
                          </a:solidFill>
                        </a:rPr>
                        <a:t>資料をファイリング</a:t>
                      </a:r>
                      <a:r>
                        <a:rPr lang="ja-JP" altLang="en-US" sz="800" spc="-60" baseline="0" dirty="0" smtClean="0">
                          <a:solidFill>
                            <a:srgbClr val="FF0000"/>
                          </a:solidFill>
                        </a:rPr>
                        <a:t>できる。</a:t>
                      </a:r>
                      <a:endParaRPr lang="en-US" altLang="ja-JP" sz="800" spc="-60" baseline="0" dirty="0" smtClean="0">
                        <a:solidFill>
                          <a:srgbClr val="FF0000"/>
                        </a:solidFill>
                      </a:endParaRPr>
                    </a:p>
                    <a:p>
                      <a:pPr>
                        <a:lnSpc>
                          <a:spcPts val="1000"/>
                        </a:lnSpc>
                      </a:pPr>
                      <a:endParaRPr lang="en-US" altLang="ja-JP" sz="800" spc="-60" baseline="0" dirty="0" smtClean="0">
                        <a:solidFill>
                          <a:srgbClr val="FF0000"/>
                        </a:solidFill>
                      </a:endParaRPr>
                    </a:p>
                    <a:p>
                      <a:pPr>
                        <a:lnSpc>
                          <a:spcPts val="1000"/>
                        </a:lnSpc>
                      </a:pPr>
                      <a:r>
                        <a:rPr lang="ja-JP" altLang="en-US" sz="800" spc="-60" baseline="0" dirty="0" smtClean="0">
                          <a:solidFill>
                            <a:srgbClr val="FF0000"/>
                          </a:solidFill>
                        </a:rPr>
                        <a:t>Ｎ：</a:t>
                      </a:r>
                      <a:r>
                        <a:rPr lang="ja-JP" altLang="en-US" sz="800" u="none" spc="-60" baseline="0" dirty="0" smtClean="0">
                          <a:solidFill>
                            <a:srgbClr val="FF0000"/>
                          </a:solidFill>
                        </a:rPr>
                        <a:t>自分から質問したり、自分から調査先をみつけたりしたりはしない。</a:t>
                      </a:r>
                      <a:endParaRPr kumimoji="1" lang="ja-JP" altLang="en-US" sz="800" u="none" spc="-60" baseline="0" dirty="0">
                        <a:solidFill>
                          <a:srgbClr val="FF0000"/>
                        </a:solidFill>
                      </a:endParaRPr>
                    </a:p>
                  </a:txBody>
                  <a:tcPr>
                    <a:lnL w="12700" cap="flat" cmpd="sng" algn="ctr">
                      <a:solidFill>
                        <a:schemeClr val="tx1"/>
                      </a:solidFill>
                      <a:prstDash val="solid"/>
                      <a:round/>
                      <a:headEnd type="none" w="med" len="med"/>
                      <a:tailEnd type="none" w="med" len="med"/>
                    </a:lnL>
                    <a:noFill/>
                  </a:tcPr>
                </a:tc>
                <a:tc>
                  <a:txBody>
                    <a:bodyPr/>
                    <a:lstStyle/>
                    <a:p>
                      <a:pPr>
                        <a:lnSpc>
                          <a:spcPts val="1000"/>
                        </a:lnSpc>
                      </a:pPr>
                      <a:r>
                        <a:rPr kumimoji="1" lang="ja-JP" altLang="en-US" sz="800" spc="-60" baseline="0" dirty="0" smtClean="0">
                          <a:solidFill>
                            <a:srgbClr val="FF0000"/>
                          </a:solidFill>
                        </a:rPr>
                        <a:t>Ｙ：用意された資料をめぐり、対象地</a:t>
                      </a:r>
                      <a:r>
                        <a:rPr kumimoji="1" lang="ja-JP" altLang="en-US" sz="800" u="heavy" spc="-60" baseline="0" dirty="0" smtClean="0">
                          <a:solidFill>
                            <a:srgbClr val="FF0000"/>
                          </a:solidFill>
                        </a:rPr>
                        <a:t>調査で調査趣旨を説明</a:t>
                      </a:r>
                      <a:r>
                        <a:rPr kumimoji="1" lang="ja-JP" altLang="en-US" sz="800" spc="-60" baseline="0" dirty="0" smtClean="0">
                          <a:solidFill>
                            <a:srgbClr val="FF0000"/>
                          </a:solidFill>
                        </a:rPr>
                        <a:t>し、関係者に</a:t>
                      </a:r>
                      <a:r>
                        <a:rPr kumimoji="1" lang="ja-JP" altLang="en-US" sz="800" u="heavy" spc="-60" baseline="0" dirty="0" smtClean="0">
                          <a:solidFill>
                            <a:srgbClr val="FF0000"/>
                          </a:solidFill>
                        </a:rPr>
                        <a:t>自分で考えた質問を投げかける</a:t>
                      </a:r>
                      <a:r>
                        <a:rPr kumimoji="1" lang="ja-JP" altLang="en-US" sz="800" spc="-60" baseline="0" dirty="0" smtClean="0">
                          <a:solidFill>
                            <a:srgbClr val="FF0000"/>
                          </a:solidFill>
                        </a:rPr>
                        <a:t>ことができる。また簡単な調査結果のまとめもできる。</a:t>
                      </a:r>
                      <a:endParaRPr kumimoji="1" lang="en-US" altLang="ja-JP" sz="800" spc="-60" baseline="0" dirty="0" smtClean="0">
                        <a:solidFill>
                          <a:srgbClr val="FF0000"/>
                        </a:solidFill>
                      </a:endParaRPr>
                    </a:p>
                    <a:p>
                      <a:pPr>
                        <a:lnSpc>
                          <a:spcPts val="1000"/>
                        </a:lnSpc>
                      </a:pPr>
                      <a:endParaRPr kumimoji="1" lang="en-US" altLang="ja-JP" sz="800" spc="-60" baseline="0" dirty="0" smtClean="0">
                        <a:solidFill>
                          <a:srgbClr val="FF0000"/>
                        </a:solidFill>
                      </a:endParaRPr>
                    </a:p>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800" spc="-60" baseline="0" dirty="0" smtClean="0">
                          <a:solidFill>
                            <a:srgbClr val="FF0000"/>
                          </a:solidFill>
                        </a:rPr>
                        <a:t>Ｎ：</a:t>
                      </a:r>
                      <a:r>
                        <a:rPr kumimoji="1" lang="ja-JP" altLang="en-US" sz="800" u="none" spc="-60" baseline="0" dirty="0" smtClean="0">
                          <a:solidFill>
                            <a:srgbClr val="FF0000"/>
                          </a:solidFill>
                        </a:rPr>
                        <a:t>予想外の回答に対応できない。また、回答を聞きながら臨機応変に質問を繰り出すことや</a:t>
                      </a:r>
                      <a:r>
                        <a:rPr kumimoji="1" lang="ja-JP" altLang="en-US" sz="800" spc="-60" baseline="0" dirty="0" smtClean="0">
                          <a:solidFill>
                            <a:srgbClr val="FF0000"/>
                          </a:solidFill>
                        </a:rPr>
                        <a:t>調査結果のまとめも</a:t>
                      </a:r>
                      <a:r>
                        <a:rPr kumimoji="1" lang="ja-JP" altLang="en-US" sz="800" u="none" spc="-60" baseline="0" dirty="0" smtClean="0">
                          <a:solidFill>
                            <a:srgbClr val="FF0000"/>
                          </a:solidFill>
                        </a:rPr>
                        <a:t>できない。</a:t>
                      </a:r>
                      <a:endParaRPr kumimoji="1" lang="ja-JP" altLang="en-US" sz="800" u="none" spc="-60" baseline="0" dirty="0">
                        <a:solidFill>
                          <a:srgbClr val="FF0000"/>
                        </a:solidFill>
                      </a:endParaRPr>
                    </a:p>
                  </a:txBody>
                  <a:tcPr>
                    <a:lnR w="12700" cap="flat" cmpd="sng" algn="ctr">
                      <a:solidFill>
                        <a:schemeClr val="tx1"/>
                      </a:solidFill>
                      <a:prstDash val="solid"/>
                      <a:round/>
                      <a:headEnd type="none" w="med" len="med"/>
                      <a:tailEnd type="none" w="med" len="med"/>
                    </a:lnR>
                    <a:noFill/>
                  </a:tcPr>
                </a:tc>
                <a:tc>
                  <a:txBody>
                    <a:bodyPr/>
                    <a:lstStyle/>
                    <a:p>
                      <a:pPr>
                        <a:lnSpc>
                          <a:spcPts val="1000"/>
                        </a:lnSpc>
                      </a:pPr>
                      <a:r>
                        <a:rPr kumimoji="1" lang="ja-JP" altLang="en-US" sz="800" spc="-60" baseline="0" dirty="0" smtClean="0">
                          <a:solidFill>
                            <a:srgbClr val="FF0000"/>
                          </a:solidFill>
                        </a:rPr>
                        <a:t>Ｙ：</a:t>
                      </a:r>
                      <a:r>
                        <a:rPr kumimoji="1" lang="ja-JP" altLang="en-US" sz="800" u="heavy" spc="-60" baseline="0" dirty="0" smtClean="0">
                          <a:solidFill>
                            <a:srgbClr val="FF0000"/>
                          </a:solidFill>
                        </a:rPr>
                        <a:t>調査計画を体系的に作成し、インタビューも依頼</a:t>
                      </a:r>
                      <a:r>
                        <a:rPr kumimoji="1" lang="ja-JP" altLang="en-US" sz="800" spc="-60" baseline="0" dirty="0" smtClean="0">
                          <a:solidFill>
                            <a:srgbClr val="FF0000"/>
                          </a:solidFill>
                        </a:rPr>
                        <a:t>できる。</a:t>
                      </a:r>
                      <a:r>
                        <a:rPr kumimoji="1" lang="ja-JP" altLang="en-US" sz="800" u="heavy" spc="-60" baseline="0" dirty="0" smtClean="0">
                          <a:solidFill>
                            <a:srgbClr val="FF0000"/>
                          </a:solidFill>
                        </a:rPr>
                        <a:t>予想外の展開（回答）にも対応</a:t>
                      </a:r>
                      <a:r>
                        <a:rPr kumimoji="1" lang="ja-JP" altLang="en-US" sz="800" spc="-60" baseline="0" dirty="0" smtClean="0">
                          <a:solidFill>
                            <a:srgbClr val="FF0000"/>
                          </a:solidFill>
                        </a:rPr>
                        <a:t>できる。調査結果のまとめにおいて、簡単な分析を加えることができ、対象地の課題に近づいていくことはできる。</a:t>
                      </a:r>
                    </a:p>
                    <a:p>
                      <a:pPr>
                        <a:lnSpc>
                          <a:spcPts val="1000"/>
                        </a:lnSpc>
                      </a:pPr>
                      <a:endParaRPr kumimoji="1" lang="en-US" altLang="ja-JP" sz="800" spc="-60" baseline="0" dirty="0" smtClean="0">
                        <a:solidFill>
                          <a:srgbClr val="FF0000"/>
                        </a:solidFill>
                      </a:endParaRPr>
                    </a:p>
                    <a:p>
                      <a:pPr>
                        <a:lnSpc>
                          <a:spcPts val="1000"/>
                        </a:lnSpc>
                      </a:pPr>
                      <a:r>
                        <a:rPr kumimoji="1" lang="ja-JP" altLang="en-US" sz="800" spc="-60" baseline="0" dirty="0" smtClean="0">
                          <a:solidFill>
                            <a:srgbClr val="FF0000"/>
                          </a:solidFill>
                        </a:rPr>
                        <a:t>Ｎ：</a:t>
                      </a:r>
                      <a:r>
                        <a:rPr kumimoji="1" lang="ja-JP" altLang="en-US" sz="800" u="none" spc="-60" baseline="0" dirty="0" smtClean="0">
                          <a:solidFill>
                            <a:srgbClr val="FF0000"/>
                          </a:solidFill>
                        </a:rPr>
                        <a:t>常識的な課題設定に縛られており、対象地</a:t>
                      </a:r>
                      <a:r>
                        <a:rPr kumimoji="1" lang="ja-JP" altLang="en-US" sz="800" spc="-60" baseline="0" dirty="0" smtClean="0">
                          <a:solidFill>
                            <a:srgbClr val="FF0000"/>
                          </a:solidFill>
                        </a:rPr>
                        <a:t>にとって本当に必要な課題に近づいていくことはできない。</a:t>
                      </a:r>
                      <a:endParaRPr kumimoji="1" lang="ja-JP" altLang="en-US" sz="800" spc="-60" baseline="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800" spc="-60" baseline="0" dirty="0" smtClean="0">
                          <a:solidFill>
                            <a:srgbClr val="FF0000"/>
                          </a:solidFill>
                        </a:rPr>
                        <a:t>Ｙ：関連する地域の知識に加え、幅広い体系的な知識を持っているため、常識的な調査課題を</a:t>
                      </a:r>
                      <a:r>
                        <a:rPr kumimoji="1" lang="ja-JP" altLang="en-US" sz="800" u="heavy" spc="-60" baseline="0" dirty="0" smtClean="0">
                          <a:solidFill>
                            <a:srgbClr val="FF0000"/>
                          </a:solidFill>
                        </a:rPr>
                        <a:t>問い直し</a:t>
                      </a:r>
                      <a:r>
                        <a:rPr kumimoji="1" lang="ja-JP" altLang="en-US" sz="800" spc="-60" baseline="0" dirty="0" smtClean="0">
                          <a:solidFill>
                            <a:srgbClr val="FF0000"/>
                          </a:solidFill>
                        </a:rPr>
                        <a:t>、調査を実施できる。また調査結果をわかりやすくまとめることができ、</a:t>
                      </a:r>
                      <a:r>
                        <a:rPr kumimoji="1" lang="ja-JP" altLang="en-US" sz="800" u="sng" spc="-60" baseline="0" dirty="0" smtClean="0">
                          <a:solidFill>
                            <a:srgbClr val="FF0000"/>
                          </a:solidFill>
                        </a:rPr>
                        <a:t>分析によって対象地に抱えている問題点とポテンシャルの抽出</a:t>
                      </a:r>
                      <a:r>
                        <a:rPr kumimoji="1" lang="ja-JP" altLang="en-US" sz="800" spc="-60" baseline="0" dirty="0" smtClean="0">
                          <a:solidFill>
                            <a:srgbClr val="FF0000"/>
                          </a:solidFill>
                        </a:rPr>
                        <a:t>ができる</a:t>
                      </a:r>
                      <a:endParaRPr kumimoji="1" lang="en-US" altLang="ja-JP" sz="800" spc="-60" baseline="0" dirty="0" smtClean="0">
                        <a:solidFill>
                          <a:srgbClr val="FF0000"/>
                        </a:solidFill>
                      </a:endParaRPr>
                    </a:p>
                    <a:p>
                      <a:pPr>
                        <a:lnSpc>
                          <a:spcPts val="1000"/>
                        </a:lnSpc>
                      </a:pPr>
                      <a:endParaRPr kumimoji="1" lang="ja-JP" altLang="en-US" sz="800" spc="-60" baseline="0" dirty="0">
                        <a:solidFill>
                          <a:srgbClr val="FF0000"/>
                        </a:solidFill>
                      </a:endParaRPr>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 xmlns:a16="http://schemas.microsoft.com/office/drawing/2014/main" val="223812788"/>
                  </a:ext>
                </a:extLst>
              </a:tr>
              <a:tr h="821476">
                <a:tc>
                  <a:txBody>
                    <a:bodyPr/>
                    <a:lstStyle/>
                    <a:p>
                      <a:pPr>
                        <a:lnSpc>
                          <a:spcPts val="1000"/>
                        </a:lnSpc>
                      </a:pPr>
                      <a:r>
                        <a:rPr kumimoji="1" lang="ja-JP" altLang="en-US" sz="1050" b="1" spc="-60" baseline="0" dirty="0" smtClean="0">
                          <a:solidFill>
                            <a:schemeClr val="tx1"/>
                          </a:solidFill>
                        </a:rPr>
                        <a:t>デザインの　提案力</a:t>
                      </a:r>
                      <a:endParaRPr kumimoji="1" lang="en-US" altLang="ja-JP" sz="1050" b="1" spc="-60" baseline="0" dirty="0" smtClean="0">
                        <a:solidFill>
                          <a:schemeClr val="tx1"/>
                        </a:solidFill>
                      </a:endParaRPr>
                    </a:p>
                    <a:p>
                      <a:pPr>
                        <a:lnSpc>
                          <a:spcPts val="1000"/>
                        </a:lnSpc>
                      </a:pPr>
                      <a:endParaRPr kumimoji="1" lang="en-US" altLang="ja-JP" sz="1050" spc="-60" baseline="0" dirty="0" smtClean="0">
                        <a:solidFill>
                          <a:schemeClr val="tx1"/>
                        </a:solidFill>
                      </a:endParaRPr>
                    </a:p>
                    <a:p>
                      <a:pPr>
                        <a:lnSpc>
                          <a:spcPts val="1000"/>
                        </a:lnSpc>
                      </a:pPr>
                      <a:r>
                        <a:rPr kumimoji="1" lang="ja-JP" altLang="en-US" sz="700" spc="-60" baseline="0" dirty="0" smtClean="0">
                          <a:solidFill>
                            <a:schemeClr val="tx1"/>
                          </a:solidFill>
                        </a:rPr>
                        <a:t>（提案）する力</a:t>
                      </a:r>
                      <a:endParaRPr kumimoji="1" lang="ja-JP" altLang="en-US" sz="1050" spc="-60" baseline="0" dirty="0">
                        <a:solidFill>
                          <a:schemeClr val="tx1"/>
                        </a:solidFill>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spc="-60" baseline="0" dirty="0" smtClean="0">
                          <a:solidFill>
                            <a:srgbClr val="FF0000"/>
                          </a:solidFill>
                        </a:rPr>
                        <a:t>Ｙ：用意された場で、与えられた課題に対して、</a:t>
                      </a:r>
                      <a:r>
                        <a:rPr kumimoji="1" lang="ja-JP" altLang="en-US" sz="800" u="heavy" spc="-60" baseline="0" dirty="0" smtClean="0">
                          <a:solidFill>
                            <a:srgbClr val="FF0000"/>
                          </a:solidFill>
                        </a:rPr>
                        <a:t>アイディアを思いつきで出す</a:t>
                      </a:r>
                      <a:r>
                        <a:rPr kumimoji="1" lang="ja-JP" altLang="en-US" sz="800" spc="-60" baseline="0" dirty="0" smtClean="0">
                          <a:solidFill>
                            <a:srgbClr val="FF0000"/>
                          </a:solidFill>
                        </a:rPr>
                        <a:t>ことはできる。</a:t>
                      </a:r>
                      <a:endParaRPr kumimoji="1" lang="en-US" altLang="ja-JP" sz="800" spc="-60" baseline="0" dirty="0" smtClean="0">
                        <a:solidFill>
                          <a:srgbClr val="FF0000"/>
                        </a:solidFill>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spc="-60" baseline="0" dirty="0" smtClean="0">
                          <a:solidFill>
                            <a:srgbClr val="FF0000"/>
                          </a:solidFill>
                        </a:rPr>
                        <a:t>Ｎ：</a:t>
                      </a:r>
                      <a:r>
                        <a:rPr kumimoji="1" lang="ja-JP" altLang="en-US" sz="800" u="none" spc="-60" baseline="0" dirty="0" smtClean="0">
                          <a:solidFill>
                            <a:srgbClr val="FF0000"/>
                          </a:solidFill>
                        </a:rPr>
                        <a:t>アイディアを創り出すことはできない。</a:t>
                      </a:r>
                    </a:p>
                    <a:p>
                      <a:pPr>
                        <a:lnSpc>
                          <a:spcPts val="1000"/>
                        </a:lnSpc>
                      </a:pPr>
                      <a:endParaRPr kumimoji="1" lang="ja-JP" altLang="en-US" sz="800" spc="-60" baseline="0" dirty="0">
                        <a:solidFill>
                          <a:srgbClr val="FF0000"/>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spc="-60" baseline="0" dirty="0" smtClean="0">
                          <a:solidFill>
                            <a:srgbClr val="FF0000"/>
                          </a:solidFill>
                        </a:rPr>
                        <a:t>Ｙ：与えられた課題にそって、議論を通して</a:t>
                      </a:r>
                      <a:r>
                        <a:rPr kumimoji="1" lang="ja-JP" altLang="en-US" sz="800" u="heavy" spc="-60" baseline="0" dirty="0" smtClean="0">
                          <a:solidFill>
                            <a:srgbClr val="FF0000"/>
                          </a:solidFill>
                        </a:rPr>
                        <a:t>アイディアを出しあい</a:t>
                      </a:r>
                      <a:r>
                        <a:rPr kumimoji="1" lang="ja-JP" altLang="en-US" sz="800" spc="-60" baseline="0" dirty="0" smtClean="0">
                          <a:solidFill>
                            <a:srgbClr val="FF0000"/>
                          </a:solidFill>
                        </a:rPr>
                        <a:t>、それらを</a:t>
                      </a:r>
                      <a:r>
                        <a:rPr kumimoji="1" lang="ja-JP" altLang="en-US" sz="800" u="heavy" spc="-60" baseline="0" dirty="0" smtClean="0">
                          <a:solidFill>
                            <a:srgbClr val="FF0000"/>
                          </a:solidFill>
                        </a:rPr>
                        <a:t>組み合わせて有効な提案をつくる</a:t>
                      </a:r>
                      <a:r>
                        <a:rPr kumimoji="1" lang="ja-JP" altLang="en-US" sz="800" spc="-60" baseline="0" dirty="0" smtClean="0">
                          <a:solidFill>
                            <a:srgbClr val="FF0000"/>
                          </a:solidFill>
                        </a:rPr>
                        <a:t>こと</a:t>
                      </a:r>
                      <a:r>
                        <a:rPr kumimoji="1" lang="ja-JP" altLang="en-US" sz="800" u="none" spc="-60" baseline="0" dirty="0" smtClean="0">
                          <a:solidFill>
                            <a:srgbClr val="FF0000"/>
                          </a:solidFill>
                        </a:rPr>
                        <a:t>ができる。</a:t>
                      </a:r>
                      <a:endParaRPr kumimoji="1" lang="en-US" altLang="ja-JP" sz="800" u="none" spc="-60" baseline="0" dirty="0" smtClean="0">
                        <a:solidFill>
                          <a:srgbClr val="FF0000"/>
                        </a:solidFill>
                      </a:endParaRPr>
                    </a:p>
                    <a:p>
                      <a:pPr marL="0" marR="0" lvl="0" indent="0" algn="l" defTabSz="914400" rtl="0" eaLnBrk="1" fontAlgn="auto" latinLnBrk="0" hangingPunct="1">
                        <a:lnSpc>
                          <a:spcPts val="1000"/>
                        </a:lnSpc>
                        <a:spcBef>
                          <a:spcPts val="0"/>
                        </a:spcBef>
                        <a:spcAft>
                          <a:spcPts val="0"/>
                        </a:spcAft>
                        <a:buClrTx/>
                        <a:buSzTx/>
                        <a:buFontTx/>
                        <a:buNone/>
                        <a:tabLst/>
                        <a:defRPr/>
                      </a:pPr>
                      <a:endParaRPr kumimoji="1" lang="en-US" altLang="ja-JP" sz="800" u="none" spc="-60" baseline="0" dirty="0" smtClean="0">
                        <a:solidFill>
                          <a:srgbClr val="FF0000"/>
                        </a:solidFill>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u="none" spc="-60" baseline="0" dirty="0" smtClean="0">
                          <a:solidFill>
                            <a:srgbClr val="FF0000"/>
                          </a:solidFill>
                        </a:rPr>
                        <a:t>Ｎ：</a:t>
                      </a:r>
                      <a:r>
                        <a:rPr kumimoji="1" lang="ja-JP" altLang="en-US" sz="800" spc="-60" baseline="0" dirty="0" smtClean="0">
                          <a:solidFill>
                            <a:srgbClr val="FF0000"/>
                          </a:solidFill>
                        </a:rPr>
                        <a:t>議論で</a:t>
                      </a:r>
                      <a:r>
                        <a:rPr kumimoji="1" lang="ja-JP" altLang="en-US" sz="800" u="none" spc="-60" baseline="0" dirty="0" smtClean="0">
                          <a:solidFill>
                            <a:srgbClr val="FF0000"/>
                          </a:solidFill>
                        </a:rPr>
                        <a:t>他者からの批判的な意見を適切に受け止めることができず、提案が具体的なレベルにならない</a:t>
                      </a:r>
                      <a:r>
                        <a:rPr kumimoji="1" lang="ja-JP" altLang="en-US" sz="800" spc="-60" baseline="0" dirty="0" smtClean="0">
                          <a:solidFill>
                            <a:srgbClr val="FF0000"/>
                          </a:solidFill>
                        </a:rPr>
                        <a:t>。</a:t>
                      </a:r>
                      <a:endParaRPr kumimoji="1" lang="ja-JP" altLang="en-US" sz="800" spc="-60" baseline="0" dirty="0">
                        <a:solidFill>
                          <a:srgbClr val="FF0000"/>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spc="-60" baseline="0" dirty="0" smtClean="0">
                          <a:solidFill>
                            <a:srgbClr val="FF0000"/>
                          </a:solidFill>
                        </a:rPr>
                        <a:t>Ｙ：対象地の特性を分析し、それに合わせて</a:t>
                      </a:r>
                      <a:r>
                        <a:rPr kumimoji="1" lang="ja-JP" altLang="en-US" sz="800" u="sng" spc="-60" baseline="0" dirty="0" smtClean="0">
                          <a:solidFill>
                            <a:srgbClr val="FF0000"/>
                          </a:solidFill>
                        </a:rPr>
                        <a:t>具体的な提案ができる</a:t>
                      </a:r>
                      <a:r>
                        <a:rPr kumimoji="1" lang="ja-JP" altLang="en-US" sz="800" spc="-60" baseline="0" dirty="0" smtClean="0">
                          <a:solidFill>
                            <a:srgbClr val="FF0000"/>
                          </a:solidFill>
                        </a:rPr>
                        <a:t>。</a:t>
                      </a:r>
                      <a:endParaRPr kumimoji="1" lang="en-US" altLang="ja-JP" sz="800" spc="-60" baseline="0" dirty="0" smtClean="0">
                        <a:solidFill>
                          <a:srgbClr val="FF0000"/>
                        </a:solidFill>
                      </a:endParaRPr>
                    </a:p>
                    <a:p>
                      <a:pPr marL="0" marR="0" lvl="0" indent="0" algn="l" defTabSz="914400" rtl="0" eaLnBrk="1" fontAlgn="auto" latinLnBrk="0" hangingPunct="1">
                        <a:lnSpc>
                          <a:spcPts val="1000"/>
                        </a:lnSpc>
                        <a:spcBef>
                          <a:spcPts val="0"/>
                        </a:spcBef>
                        <a:spcAft>
                          <a:spcPts val="0"/>
                        </a:spcAft>
                        <a:buClrTx/>
                        <a:buSzTx/>
                        <a:buFontTx/>
                        <a:buNone/>
                        <a:tabLst/>
                        <a:defRPr/>
                      </a:pPr>
                      <a:endParaRPr kumimoji="1" lang="en-US" altLang="ja-JP" sz="800" spc="-60" baseline="0" dirty="0" smtClean="0">
                        <a:solidFill>
                          <a:srgbClr val="FF0000"/>
                        </a:solidFill>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spc="-60" baseline="0" dirty="0" smtClean="0">
                          <a:solidFill>
                            <a:srgbClr val="FF0000"/>
                          </a:solidFill>
                        </a:rPr>
                        <a:t>Ｎ：一般的な提案ができるが、対象地の特性をいかしたものにならない。</a:t>
                      </a:r>
                      <a:endParaRPr kumimoji="1" lang="ja-JP" altLang="en-US" sz="800" spc="-60" baseline="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a:lnSpc>
                          <a:spcPts val="1000"/>
                        </a:lnSpc>
                      </a:pPr>
                      <a:r>
                        <a:rPr kumimoji="1" lang="ja-JP" altLang="en-US" sz="800" spc="-60" baseline="0" dirty="0" smtClean="0">
                          <a:solidFill>
                            <a:srgbClr val="FF0000"/>
                          </a:solidFill>
                        </a:rPr>
                        <a:t>Ｙ：自分の提案に対する</a:t>
                      </a:r>
                      <a:r>
                        <a:rPr kumimoji="1" lang="ja-JP" altLang="en-US" sz="800" u="heavy" spc="-60" baseline="0" dirty="0" smtClean="0">
                          <a:solidFill>
                            <a:srgbClr val="FF0000"/>
                          </a:solidFill>
                        </a:rPr>
                        <a:t>他者からの多様な意見を適切に解釈</a:t>
                      </a:r>
                      <a:r>
                        <a:rPr kumimoji="1" lang="ja-JP" altLang="en-US" sz="800" spc="-60" baseline="0" dirty="0" smtClean="0">
                          <a:solidFill>
                            <a:srgbClr val="FF0000"/>
                          </a:solidFill>
                        </a:rPr>
                        <a:t>し、</a:t>
                      </a:r>
                      <a:r>
                        <a:rPr kumimoji="1" lang="ja-JP" altLang="en-US" sz="800" u="heavy" spc="-60" baseline="0" dirty="0" smtClean="0">
                          <a:solidFill>
                            <a:srgbClr val="FF0000"/>
                          </a:solidFill>
                        </a:rPr>
                        <a:t>それらを生かし</a:t>
                      </a:r>
                      <a:r>
                        <a:rPr kumimoji="1" lang="ja-JP" altLang="en-US" sz="800" spc="-60" baseline="0" dirty="0" smtClean="0">
                          <a:solidFill>
                            <a:srgbClr val="FF0000"/>
                          </a:solidFill>
                        </a:rPr>
                        <a:t>ながら、</a:t>
                      </a:r>
                      <a:r>
                        <a:rPr kumimoji="1" lang="ja-JP" altLang="en-US" sz="800" u="sng" spc="-60" baseline="0" dirty="0" smtClean="0">
                          <a:solidFill>
                            <a:srgbClr val="FF0000"/>
                          </a:solidFill>
                        </a:rPr>
                        <a:t>対象地にあった独自性のある</a:t>
                      </a:r>
                      <a:r>
                        <a:rPr kumimoji="1" lang="ja-JP" altLang="en-US" sz="800" spc="-60" baseline="0" dirty="0" smtClean="0">
                          <a:solidFill>
                            <a:srgbClr val="FF0000"/>
                          </a:solidFill>
                        </a:rPr>
                        <a:t>提案ができる。</a:t>
                      </a:r>
                      <a:endParaRPr kumimoji="1" lang="ja-JP" altLang="en-US" sz="800" spc="-60" baseline="0" dirty="0">
                        <a:solidFill>
                          <a:srgbClr val="FF0000"/>
                        </a:solidFill>
                      </a:endParaRPr>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 xmlns:a16="http://schemas.microsoft.com/office/drawing/2014/main" val="3261259944"/>
                  </a:ext>
                </a:extLst>
              </a:tr>
              <a:tr h="906676">
                <a:tc>
                  <a:txBody>
                    <a:bodyPr/>
                    <a:lstStyle/>
                    <a:p>
                      <a:pPr algn="ctr">
                        <a:lnSpc>
                          <a:spcPts val="1000"/>
                        </a:lnSpc>
                      </a:pPr>
                      <a:r>
                        <a:rPr kumimoji="1" lang="ja-JP" altLang="en-US" sz="1050" b="1" spc="-60" baseline="0" dirty="0" smtClean="0">
                          <a:solidFill>
                            <a:schemeClr val="tx1"/>
                          </a:solidFill>
                        </a:rPr>
                        <a:t>デザインの　表現力</a:t>
                      </a:r>
                      <a:endParaRPr kumimoji="1" lang="en-US" altLang="ja-JP" sz="1050" b="1" spc="-60" baseline="0" dirty="0" smtClean="0">
                        <a:solidFill>
                          <a:schemeClr val="tx1"/>
                        </a:solidFill>
                      </a:endParaRPr>
                    </a:p>
                    <a:p>
                      <a:pPr>
                        <a:lnSpc>
                          <a:spcPts val="1000"/>
                        </a:lnSpc>
                      </a:pPr>
                      <a:endParaRPr kumimoji="1" lang="en-US" altLang="ja-JP" sz="1050" spc="-60" baseline="0" dirty="0" smtClean="0">
                        <a:solidFill>
                          <a:schemeClr val="tx1"/>
                        </a:solidFill>
                      </a:endParaRPr>
                    </a:p>
                    <a:p>
                      <a:pPr>
                        <a:lnSpc>
                          <a:spcPts val="1000"/>
                        </a:lnSpc>
                      </a:pPr>
                      <a:r>
                        <a:rPr kumimoji="1" lang="ja-JP" altLang="en-US" sz="700" spc="-60" baseline="0" dirty="0" smtClean="0">
                          <a:solidFill>
                            <a:schemeClr val="tx1"/>
                          </a:solidFill>
                        </a:rPr>
                        <a:t>（　　　）する力</a:t>
                      </a:r>
                      <a:endParaRPr kumimoji="1" lang="ja-JP" altLang="en-US" sz="1050" spc="-60" baseline="0" dirty="0">
                        <a:solidFill>
                          <a:schemeClr val="tx1"/>
                        </a:solidFill>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pPr>
                        <a:lnSpc>
                          <a:spcPts val="1000"/>
                        </a:lnSpc>
                      </a:pPr>
                      <a:r>
                        <a:rPr kumimoji="1" lang="ja-JP" altLang="en-US" sz="800" spc="-60" baseline="0" dirty="0" smtClean="0">
                          <a:solidFill>
                            <a:srgbClr val="FF0000"/>
                          </a:solidFill>
                        </a:rPr>
                        <a:t>Ｙ：指示があれば、それに従って提案のプレゼンことができる。</a:t>
                      </a:r>
                      <a:endParaRPr kumimoji="1" lang="en-US" altLang="ja-JP" sz="800" spc="-60" baseline="0" dirty="0" smtClean="0">
                        <a:solidFill>
                          <a:srgbClr val="FF0000"/>
                        </a:solidFill>
                      </a:endParaRPr>
                    </a:p>
                    <a:p>
                      <a:pPr>
                        <a:lnSpc>
                          <a:spcPts val="1000"/>
                        </a:lnSpc>
                      </a:pPr>
                      <a:endParaRPr kumimoji="1" lang="en-US" altLang="ja-JP" sz="800" spc="-60" baseline="0" dirty="0" smtClean="0">
                        <a:solidFill>
                          <a:srgbClr val="FF0000"/>
                        </a:solidFill>
                      </a:endParaRPr>
                    </a:p>
                    <a:p>
                      <a:pPr>
                        <a:lnSpc>
                          <a:spcPts val="1000"/>
                        </a:lnSpc>
                      </a:pPr>
                      <a:r>
                        <a:rPr kumimoji="1" lang="ja-JP" altLang="en-US" sz="800" spc="-60" baseline="0" dirty="0" smtClean="0">
                          <a:solidFill>
                            <a:srgbClr val="FF0000"/>
                          </a:solidFill>
                        </a:rPr>
                        <a:t>Ｎ：プロジェクトの目標を理解していないので、</a:t>
                      </a:r>
                      <a:r>
                        <a:rPr kumimoji="1" lang="ja-JP" altLang="en-US" sz="800" u="none" spc="-60" baseline="0" dirty="0" smtClean="0">
                          <a:solidFill>
                            <a:srgbClr val="FF0000"/>
                          </a:solidFill>
                        </a:rPr>
                        <a:t>指示以上のことはできず、抽象的な指示も受け止められない。</a:t>
                      </a:r>
                      <a:endParaRPr kumimoji="1" lang="ja-JP" altLang="en-US" sz="800" u="none" spc="-60" baseline="0" dirty="0">
                        <a:solidFill>
                          <a:srgbClr val="FF0000"/>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nSpc>
                          <a:spcPts val="1000"/>
                        </a:lnSpc>
                      </a:pPr>
                      <a:r>
                        <a:rPr kumimoji="1" lang="ja-JP" altLang="en-US" sz="800" spc="-60" baseline="0" dirty="0" smtClean="0">
                          <a:solidFill>
                            <a:srgbClr val="FF0000"/>
                          </a:solidFill>
                        </a:rPr>
                        <a:t>Ｙ：プロジェクトの目標を理解しているため、具体的な指示がなくても</a:t>
                      </a:r>
                      <a:r>
                        <a:rPr kumimoji="1" lang="ja-JP" altLang="en-US" sz="800" u="heavy" spc="-60" baseline="0" dirty="0" smtClean="0">
                          <a:solidFill>
                            <a:srgbClr val="FF0000"/>
                          </a:solidFill>
                        </a:rPr>
                        <a:t>自らのプレゼンをまとめること</a:t>
                      </a:r>
                      <a:r>
                        <a:rPr kumimoji="1" lang="ja-JP" altLang="en-US" sz="800" spc="-60" baseline="0" dirty="0" smtClean="0">
                          <a:solidFill>
                            <a:srgbClr val="FF0000"/>
                          </a:solidFill>
                        </a:rPr>
                        <a:t>できる。</a:t>
                      </a:r>
                      <a:endParaRPr kumimoji="1" lang="en-US" altLang="ja-JP" sz="800" spc="-60" baseline="0" dirty="0" smtClean="0">
                        <a:solidFill>
                          <a:srgbClr val="FF0000"/>
                        </a:solidFill>
                      </a:endParaRPr>
                    </a:p>
                    <a:p>
                      <a:pPr>
                        <a:lnSpc>
                          <a:spcPts val="1000"/>
                        </a:lnSpc>
                      </a:pPr>
                      <a:endParaRPr kumimoji="1" lang="en-US" altLang="ja-JP" sz="800" spc="-60" baseline="0" dirty="0" smtClean="0">
                        <a:solidFill>
                          <a:srgbClr val="FF0000"/>
                        </a:solidFill>
                      </a:endParaRPr>
                    </a:p>
                    <a:p>
                      <a:pPr>
                        <a:lnSpc>
                          <a:spcPts val="1000"/>
                        </a:lnSpc>
                      </a:pPr>
                      <a:r>
                        <a:rPr kumimoji="1" lang="ja-JP" altLang="en-US" sz="800" spc="-60" baseline="0" dirty="0" smtClean="0">
                          <a:solidFill>
                            <a:srgbClr val="FF0000"/>
                          </a:solidFill>
                        </a:rPr>
                        <a:t>Ｎ：プロジェクトの目標を理解していないため、</a:t>
                      </a:r>
                      <a:r>
                        <a:rPr kumimoji="1" lang="ja-JP" altLang="en-US" sz="800" u="heavy" spc="-60" baseline="0" dirty="0" smtClean="0">
                          <a:solidFill>
                            <a:srgbClr val="FF0000"/>
                          </a:solidFill>
                        </a:rPr>
                        <a:t>自らのプレゼンをまとめること</a:t>
                      </a:r>
                      <a:r>
                        <a:rPr kumimoji="1" lang="ja-JP" altLang="en-US" sz="800" spc="-60" baseline="0" dirty="0" smtClean="0">
                          <a:solidFill>
                            <a:srgbClr val="FF0000"/>
                          </a:solidFill>
                        </a:rPr>
                        <a:t>できない。</a:t>
                      </a:r>
                      <a:endParaRPr kumimoji="1" lang="ja-JP" altLang="en-US" sz="800" u="none" spc="-60" baseline="0" dirty="0">
                        <a:solidFill>
                          <a:srgbClr val="FF0000"/>
                        </a:solidFill>
                      </a:endParaRPr>
                    </a:p>
                  </a:txBody>
                  <a:tcPr>
                    <a:lnT w="12700" cap="flat" cmpd="sng" algn="ctr">
                      <a:solidFill>
                        <a:schemeClr val="tx1"/>
                      </a:solidFill>
                      <a:prstDash val="solid"/>
                      <a:round/>
                      <a:headEnd type="none" w="med" len="med"/>
                      <a:tailEnd type="none" w="med" len="med"/>
                    </a:lnT>
                    <a:noFill/>
                  </a:tcPr>
                </a:tc>
                <a:tc>
                  <a:txBody>
                    <a:bodyPr/>
                    <a:lstStyle/>
                    <a:p>
                      <a:pPr>
                        <a:lnSpc>
                          <a:spcPts val="1000"/>
                        </a:lnSpc>
                      </a:pPr>
                      <a:r>
                        <a:rPr kumimoji="1" lang="ja-JP" altLang="en-US" sz="800" spc="-60" baseline="0" dirty="0" smtClean="0">
                          <a:solidFill>
                            <a:srgbClr val="FF0000"/>
                          </a:solidFill>
                        </a:rPr>
                        <a:t>Ｙ：</a:t>
                      </a:r>
                      <a:r>
                        <a:rPr kumimoji="1" lang="ja-JP" altLang="en-US" sz="800" u="sng" spc="-60" baseline="0" dirty="0" smtClean="0">
                          <a:solidFill>
                            <a:srgbClr val="FF0000"/>
                          </a:solidFill>
                        </a:rPr>
                        <a:t>一般論としてのプレゼンでき</a:t>
                      </a:r>
                      <a:r>
                        <a:rPr kumimoji="1" lang="ja-JP" altLang="en-US" sz="800" spc="-60" baseline="0" dirty="0" smtClean="0">
                          <a:solidFill>
                            <a:srgbClr val="FF0000"/>
                          </a:solidFill>
                        </a:rPr>
                        <a:t>、プロジェクトの目標を巡って</a:t>
                      </a:r>
                      <a:r>
                        <a:rPr kumimoji="1" lang="ja-JP" altLang="en-US" sz="800" u="sng" spc="-60" baseline="0" dirty="0" smtClean="0">
                          <a:solidFill>
                            <a:srgbClr val="FF0000"/>
                          </a:solidFill>
                        </a:rPr>
                        <a:t>質問対応もできる</a:t>
                      </a:r>
                      <a:r>
                        <a:rPr kumimoji="1" lang="ja-JP" altLang="en-US" sz="800" spc="-60" baseline="0" dirty="0" smtClean="0">
                          <a:solidFill>
                            <a:srgbClr val="FF0000"/>
                          </a:solidFill>
                        </a:rPr>
                        <a:t>。</a:t>
                      </a:r>
                      <a:endParaRPr kumimoji="1" lang="en-US" altLang="ja-JP" sz="800" spc="-60" baseline="0" dirty="0" smtClean="0">
                        <a:solidFill>
                          <a:srgbClr val="FF0000"/>
                        </a:solidFill>
                      </a:endParaRPr>
                    </a:p>
                    <a:p>
                      <a:pPr>
                        <a:lnSpc>
                          <a:spcPts val="1000"/>
                        </a:lnSpc>
                      </a:pPr>
                      <a:endParaRPr kumimoji="1" lang="en-US" altLang="ja-JP" sz="800" spc="-60" baseline="0" dirty="0" smtClean="0">
                        <a:solidFill>
                          <a:srgbClr val="FF0000"/>
                        </a:solidFill>
                      </a:endParaRPr>
                    </a:p>
                    <a:p>
                      <a:pPr>
                        <a:lnSpc>
                          <a:spcPts val="1000"/>
                        </a:lnSpc>
                      </a:pPr>
                      <a:r>
                        <a:rPr kumimoji="1" lang="ja-JP" altLang="en-US" sz="800" spc="-60" baseline="0" dirty="0" smtClean="0">
                          <a:solidFill>
                            <a:srgbClr val="FF0000"/>
                          </a:solidFill>
                        </a:rPr>
                        <a:t>Ｎ：</a:t>
                      </a:r>
                      <a:r>
                        <a:rPr kumimoji="1" lang="ja-JP" altLang="en-US" sz="800" u="none" spc="-60" baseline="0" dirty="0" smtClean="0">
                          <a:solidFill>
                            <a:srgbClr val="FF0000"/>
                          </a:solidFill>
                        </a:rPr>
                        <a:t>自らのプレゼンができるが、</a:t>
                      </a:r>
                      <a:endParaRPr kumimoji="1" lang="en-US" altLang="ja-JP" sz="800" u="none" spc="-60" baseline="0" dirty="0" smtClean="0">
                        <a:solidFill>
                          <a:srgbClr val="FF0000"/>
                        </a:solidFill>
                      </a:endParaRPr>
                    </a:p>
                    <a:p>
                      <a:pPr>
                        <a:lnSpc>
                          <a:spcPts val="1000"/>
                        </a:lnSpc>
                      </a:pPr>
                      <a:r>
                        <a:rPr kumimoji="1" lang="ja-JP" altLang="en-US" sz="800" u="heavy" spc="-60" baseline="0" dirty="0" smtClean="0">
                          <a:solidFill>
                            <a:srgbClr val="FF0000"/>
                          </a:solidFill>
                        </a:rPr>
                        <a:t>質問に対応することは</a:t>
                      </a:r>
                      <a:r>
                        <a:rPr kumimoji="1" lang="ja-JP" altLang="en-US" sz="800" spc="-60" baseline="0" dirty="0" err="1" smtClean="0">
                          <a:solidFill>
                            <a:srgbClr val="FF0000"/>
                          </a:solidFill>
                        </a:rPr>
                        <a:t>できる</a:t>
                      </a:r>
                      <a:r>
                        <a:rPr kumimoji="1" lang="ja-JP" altLang="en-US" sz="800" u="none" spc="-60" baseline="0" dirty="0" err="1" smtClean="0">
                          <a:solidFill>
                            <a:srgbClr val="FF0000"/>
                          </a:solidFill>
                        </a:rPr>
                        <a:t>できない</a:t>
                      </a:r>
                      <a:r>
                        <a:rPr kumimoji="1" lang="ja-JP" altLang="en-US" sz="800" u="none" spc="-60" baseline="0" dirty="0" smtClean="0">
                          <a:solidFill>
                            <a:srgbClr val="FF0000"/>
                          </a:solidFill>
                        </a:rPr>
                        <a:t>。</a:t>
                      </a:r>
                      <a:endParaRPr kumimoji="1" lang="ja-JP" altLang="en-US" sz="800" u="none" spc="-60" baseline="0" dirty="0">
                        <a:solidFill>
                          <a:srgbClr val="FF0000"/>
                        </a:solidFill>
                      </a:endParaRPr>
                    </a:p>
                  </a:txBody>
                  <a:tcPr>
                    <a:lnR w="12700" cap="flat" cmpd="sng" algn="ctr">
                      <a:solidFill>
                        <a:schemeClr val="tx1"/>
                      </a:solidFill>
                      <a:prstDash val="solid"/>
                      <a:round/>
                      <a:headEnd type="none" w="med" len="med"/>
                      <a:tailEnd type="none" w="med" len="med"/>
                    </a:lnR>
                    <a:noFill/>
                  </a:tcPr>
                </a:tc>
                <a:tc>
                  <a:txBody>
                    <a:bodyPr/>
                    <a:lstStyle/>
                    <a:p>
                      <a:pPr>
                        <a:lnSpc>
                          <a:spcPts val="1000"/>
                        </a:lnSpc>
                      </a:pPr>
                      <a:r>
                        <a:rPr kumimoji="1" lang="ja-JP" altLang="en-US" sz="800" spc="-60" baseline="0" dirty="0" smtClean="0">
                          <a:solidFill>
                            <a:srgbClr val="FF0000"/>
                          </a:solidFill>
                        </a:rPr>
                        <a:t>Ｙ：関連する地域の知識に加え、</a:t>
                      </a:r>
                      <a:r>
                        <a:rPr kumimoji="1" lang="ja-JP" altLang="en-US" sz="800" u="sng" spc="-60" baseline="0" dirty="0" smtClean="0">
                          <a:solidFill>
                            <a:srgbClr val="FF0000"/>
                          </a:solidFill>
                        </a:rPr>
                        <a:t>提案を効果的なプレゼンができ、</a:t>
                      </a:r>
                      <a:r>
                        <a:rPr kumimoji="1" lang="ja-JP" altLang="en-US" sz="800" u="none" spc="-60" baseline="0" dirty="0" smtClean="0">
                          <a:solidFill>
                            <a:srgbClr val="FF0000"/>
                          </a:solidFill>
                        </a:rPr>
                        <a:t>他者からの意見について柔軟に</a:t>
                      </a:r>
                      <a:r>
                        <a:rPr kumimoji="1" lang="ja-JP" altLang="en-US" sz="800" u="sng" spc="-60" baseline="0" dirty="0" smtClean="0">
                          <a:solidFill>
                            <a:srgbClr val="FF0000"/>
                          </a:solidFill>
                        </a:rPr>
                        <a:t>解釈ができる</a:t>
                      </a:r>
                      <a:r>
                        <a:rPr kumimoji="1" lang="ja-JP" altLang="en-US" sz="800" spc="-60" baseline="0" dirty="0" smtClean="0">
                          <a:solidFill>
                            <a:srgbClr val="FF0000"/>
                          </a:solidFill>
                        </a:rPr>
                        <a:t>。</a:t>
                      </a:r>
                      <a:endParaRPr kumimoji="1" lang="ja-JP" altLang="en-US" sz="800" spc="-60" baseline="0" dirty="0">
                        <a:solidFill>
                          <a:srgbClr val="FF0000"/>
                        </a:solidFill>
                      </a:endParaRPr>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 xmlns:a16="http://schemas.microsoft.com/office/drawing/2014/main" val="3266510132"/>
                  </a:ext>
                </a:extLst>
              </a:tr>
            </a:tbl>
          </a:graphicData>
        </a:graphic>
      </p:graphicFrame>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1284</Words>
  <Application>Microsoft Office PowerPoint</Application>
  <PresentationFormat>画面に合わせる (4:3)</PresentationFormat>
  <Paragraphs>82</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スライド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平田富士男</dc:creator>
  <cp:lastModifiedBy>平田富士男</cp:lastModifiedBy>
  <cp:revision>5</cp:revision>
  <dcterms:created xsi:type="dcterms:W3CDTF">2017-08-22T04:12:39Z</dcterms:created>
  <dcterms:modified xsi:type="dcterms:W3CDTF">2017-08-22T04:46:00Z</dcterms:modified>
</cp:coreProperties>
</file>